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8"/>
  </p:notesMasterIdLst>
  <p:sldIdLst>
    <p:sldId id="464" r:id="rId2"/>
    <p:sldId id="468" r:id="rId3"/>
    <p:sldId id="469" r:id="rId4"/>
    <p:sldId id="470" r:id="rId5"/>
    <p:sldId id="471" r:id="rId6"/>
    <p:sldId id="472" r:id="rId7"/>
    <p:sldId id="473" r:id="rId8"/>
    <p:sldId id="474" r:id="rId9"/>
    <p:sldId id="475" r:id="rId10"/>
    <p:sldId id="476" r:id="rId11"/>
    <p:sldId id="477" r:id="rId12"/>
    <p:sldId id="478" r:id="rId13"/>
    <p:sldId id="479" r:id="rId14"/>
    <p:sldId id="480" r:id="rId15"/>
    <p:sldId id="696" r:id="rId16"/>
    <p:sldId id="697" r:id="rId17"/>
    <p:sldId id="698" r:id="rId18"/>
    <p:sldId id="699" r:id="rId19"/>
    <p:sldId id="700" r:id="rId20"/>
    <p:sldId id="701" r:id="rId21"/>
    <p:sldId id="702" r:id="rId22"/>
    <p:sldId id="703" r:id="rId23"/>
    <p:sldId id="704" r:id="rId24"/>
    <p:sldId id="705" r:id="rId25"/>
    <p:sldId id="706" r:id="rId26"/>
    <p:sldId id="707" r:id="rId27"/>
    <p:sldId id="708" r:id="rId28"/>
    <p:sldId id="709" r:id="rId29"/>
    <p:sldId id="710" r:id="rId30"/>
    <p:sldId id="711" r:id="rId31"/>
    <p:sldId id="712" r:id="rId32"/>
    <p:sldId id="713" r:id="rId33"/>
    <p:sldId id="714" r:id="rId34"/>
    <p:sldId id="715" r:id="rId35"/>
    <p:sldId id="716" r:id="rId36"/>
    <p:sldId id="717" r:id="rId37"/>
    <p:sldId id="718" r:id="rId38"/>
    <p:sldId id="719" r:id="rId39"/>
    <p:sldId id="720" r:id="rId40"/>
    <p:sldId id="721" r:id="rId41"/>
    <p:sldId id="722" r:id="rId42"/>
    <p:sldId id="723" r:id="rId43"/>
    <p:sldId id="724" r:id="rId44"/>
    <p:sldId id="725" r:id="rId45"/>
    <p:sldId id="726" r:id="rId46"/>
    <p:sldId id="727" r:id="rId47"/>
    <p:sldId id="728" r:id="rId48"/>
    <p:sldId id="729" r:id="rId49"/>
    <p:sldId id="730" r:id="rId50"/>
    <p:sldId id="731" r:id="rId51"/>
    <p:sldId id="732" r:id="rId52"/>
    <p:sldId id="733" r:id="rId53"/>
    <p:sldId id="734" r:id="rId54"/>
    <p:sldId id="735" r:id="rId55"/>
    <p:sldId id="736" r:id="rId56"/>
    <p:sldId id="737" r:id="rId57"/>
    <p:sldId id="738" r:id="rId58"/>
    <p:sldId id="739" r:id="rId59"/>
    <p:sldId id="740" r:id="rId60"/>
    <p:sldId id="741" r:id="rId61"/>
    <p:sldId id="742" r:id="rId62"/>
    <p:sldId id="743" r:id="rId63"/>
    <p:sldId id="744" r:id="rId64"/>
    <p:sldId id="745" r:id="rId65"/>
    <p:sldId id="746" r:id="rId66"/>
    <p:sldId id="747" r:id="rId67"/>
    <p:sldId id="748" r:id="rId68"/>
    <p:sldId id="749" r:id="rId69"/>
    <p:sldId id="750" r:id="rId70"/>
    <p:sldId id="751" r:id="rId71"/>
    <p:sldId id="752" r:id="rId72"/>
    <p:sldId id="753" r:id="rId73"/>
    <p:sldId id="754" r:id="rId74"/>
    <p:sldId id="610" r:id="rId75"/>
    <p:sldId id="756" r:id="rId76"/>
    <p:sldId id="757" r:id="rId77"/>
    <p:sldId id="758" r:id="rId78"/>
    <p:sldId id="759" r:id="rId79"/>
    <p:sldId id="760" r:id="rId80"/>
    <p:sldId id="761" r:id="rId81"/>
    <p:sldId id="762" r:id="rId82"/>
    <p:sldId id="763" r:id="rId83"/>
    <p:sldId id="764" r:id="rId84"/>
    <p:sldId id="765" r:id="rId85"/>
    <p:sldId id="766" r:id="rId86"/>
    <p:sldId id="767" r:id="rId87"/>
    <p:sldId id="768" r:id="rId88"/>
    <p:sldId id="769" r:id="rId89"/>
    <p:sldId id="770" r:id="rId90"/>
    <p:sldId id="771" r:id="rId91"/>
    <p:sldId id="772" r:id="rId92"/>
    <p:sldId id="773" r:id="rId93"/>
    <p:sldId id="774" r:id="rId94"/>
    <p:sldId id="778" r:id="rId95"/>
    <p:sldId id="775" r:id="rId96"/>
    <p:sldId id="777" r:id="rId9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n Tek Min" initials="TTM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DEFFBD"/>
    <a:srgbClr val="FFBDEC"/>
    <a:srgbClr val="A5292D"/>
    <a:srgbClr val="00037F"/>
    <a:srgbClr val="0432FF"/>
    <a:srgbClr val="779FC9"/>
    <a:srgbClr val="94B3D5"/>
    <a:srgbClr val="BBD0E3"/>
    <a:srgbClr val="170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51" autoAdjust="0"/>
    <p:restoredTop sz="85429" autoAdjust="0"/>
  </p:normalViewPr>
  <p:slideViewPr>
    <p:cSldViewPr snapToGrid="0">
      <p:cViewPr varScale="1">
        <p:scale>
          <a:sx n="87" d="100"/>
          <a:sy n="87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commentAuthors" Target="commentAuthors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1FADA3-38A7-4C63-8C4E-6B6139A2CBC3}" type="datetimeFigureOut">
              <a:rPr lang="en-SG" smtClean="0"/>
              <a:t>11/11/2024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915719-B128-430C-9A55-F317BEBF0AF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32210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26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6DA8A-4576-31A6-0F87-22502C6CC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E7EB17-F58A-F550-389E-ECC38CA6CB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577222-D867-2278-E120-4DDDB47AA0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0E1E7-8720-CE75-DD2F-8CAD81CC64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425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76D07-4E61-2FE9-A894-0FCEBCB63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0B9C46-8952-37E2-86ED-814C5466A4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26773A-3695-407C-0D07-A3A6BD5D2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264B9-56F3-EB3B-B3E6-77FAFBC492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18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91235-2FEB-6F8A-36A5-1BB339E7D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D4E758-522F-E5D6-CBAC-D3BBA2FDF6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419DDB-FD4F-5CC8-790C-A48612AAF3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53088-7B61-12A7-8A10-437BF27B5D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4751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DF721-7636-7A73-643D-AD49E7A06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C3F044-BF25-2B9A-DEAA-1EE0FA0F40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9D33E1-5CD4-79F4-2F92-E53F001D0E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AA635-D572-0F11-8E05-2A59B73741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980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9A101-B020-231C-5CDE-D513D76FC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8421E7-883F-0631-2C0F-5E343B7DBB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7F2F4A-2919-F57B-2499-C62456D08A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45B15-A0A2-A1F1-F8BE-919935EF33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057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785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B1000-B52C-17DF-4B28-511AEE285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5E3C15-993A-1B7C-C35A-5DC53E2F4D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86903C-F14B-08EB-3ABC-F0E3AD2312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EE317-2FE2-B9CC-FD26-8E6423F8BA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1094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9830B-AFCF-761B-9D1E-57FD21231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FB49A9-52C9-15CB-71E6-4E3695807A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C49815-2D01-2857-A65B-629D86468C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4A66A-3A4D-2662-3BFC-3E826C4281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9099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D2367-6198-B54D-821A-1044B21D6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9F4E8D-486B-03F5-6418-CE624E55BB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537CB1-010D-5EC4-4EB7-167EC125D2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A819F-2E52-C574-4AAB-B8EEAC6F98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280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F61A6-7C7B-95D3-2B7C-585CE38BB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0D8109-0D65-7A31-15CA-1BA13D8649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301AD7-0011-D96D-5A84-5C12379A7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E871C8-3467-8C59-F716-A6B07EF19C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31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34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3CF0E-DF7E-FFC9-B774-EE30BC9AA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094A42-145F-705F-8AC1-1FBF044407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93B05-49B4-C466-D782-4F58693B88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72843E-0113-81D9-AED9-CE7DA9ED14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1460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698D2-D3FB-E8A8-7251-F332441A3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8FF7D8-D1BC-E58D-3CCE-8D82EC35FC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3CE374-1E63-E175-10F8-E605A5B579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07896-D15B-E040-0193-B07C7CF687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6127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0ABF4-C11C-DD55-5CFC-D4D4496AB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15F79D-B999-A6A7-23E1-B369DA91BC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84F460-580F-8D4B-0204-D2357FECA1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5EED5-4173-C625-4E1E-42A7C81255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3375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70802-ADB3-D97E-92D2-96EC61A72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2906C0-6FB5-3237-E09F-1041E4FC69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D56746-3182-B1BA-68BC-1B080A2FAD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F42F4-5769-FA0A-1C1E-E47023502E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8368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45F09-2C82-1E92-3877-8073C8098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21076E-E04B-BEC8-039F-B8FF7AC861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5AF884-354D-0671-8DF7-981250CAA5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8E268-6F1E-EE40-1FDA-662774101B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998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54EDE-95EC-8E44-8DA1-FC2422375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EA5D6B-15C2-DD52-BE55-8E518A2735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73B1C-CBD5-F314-226D-23223A91D2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0CDC9-96B8-0270-70B0-F94407779D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726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E54FE-BFA4-3436-706F-E57A4D7D0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1194BB-D985-6EE5-70D1-A9AF64FA42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574CB4-58FF-B3D7-A6AD-952E0B7E40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8D805-BB59-365D-2649-1E0B10C4D5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129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28D80-57B9-57A8-7CD6-032BDA0A8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DB5B3F-75A7-28CD-A441-141977A812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F43FC4-5A5D-2C13-E8C5-6E0187E4AA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018E3-8A97-38C7-0B16-FFC4CCF715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3864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66CF7-E8D5-7867-72EA-6C114D20C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A327CD-5606-2222-149B-BA83AF6D64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003BAA-EE22-EE69-57AB-323107350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CB618-5AE6-BD09-498E-4A5F603CD9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9622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BCCD6-F9FD-EB18-9276-755A954B9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21799D-0121-C898-F89D-1BE685D9A4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12A5B4-A4E7-9550-E4E6-0309488234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D2940-B756-45F2-9292-5F1E3F9A29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567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82CFC-771E-14F3-1F05-E3D50523A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C59526-CDBE-43B4-EC4A-48532F9630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9C2B09-5DAF-809B-C82C-58A619E75C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2FB94-8367-C821-054D-BAB52931CE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844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241CD-8184-D542-A5A7-3AD7B7EA9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1DA918-6E16-2B1E-4CFC-1EB13CF30D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62C6B1-A247-D68E-A952-DC7CB0CC68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DD392-E3BF-2E3B-9B3B-37029F37CB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954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C64C7-8E0D-CE4A-FD32-AAFEF1010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1A6123-37ED-4E89-AFB3-FA435023F1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2AAB9F-A356-A568-4E5C-0BB0ED8375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318A53-8FED-751B-43DF-EF28ED4151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908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56405-049F-4836-8201-6D1285D7B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DB5E19-8424-02C1-9770-E5AF16329D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291F6D-78B2-DCEB-2793-F2224AD079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AEF6C-10B8-53EE-3B16-C68160FA8E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534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0BB27-74F0-A72F-AB54-847ACF912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D3EE5-24BE-9208-B88A-C8288461CE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39F6B2-A62B-8726-2EA1-CF3EF97D24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B9DE8-0085-D919-FB14-1D6FD349CF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2054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49E1A-2B0B-0C1A-9779-AA546FBC4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881CFB-1F31-8E2E-95E2-F5972A0E82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85DD57-CA0F-8622-F14A-3A5072938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AAE4F9-5572-64CA-4D31-A91C366627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85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364D3-D984-BBC3-5530-ECD3A6B81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ADBCF8-3A65-97A6-179C-9E6E2CF45E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7B2639-7C20-D234-E54C-883F4D5B1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E9BC0-CFFE-A9D4-63C1-FE2FEEC115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3956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6624B-D6C9-8613-B53C-F07702816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BD6578-7973-5EEE-B708-AAD28FF04C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FFF8FC-3EB2-6733-A3CA-76B10BDD45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B26DF-BB34-53EC-5E0A-4FC9277D5F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9618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39CAA-63C1-2FF0-87F5-92BD6EAED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0154C6-C405-A3E3-C91A-861E1E5A8E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97F138-52E6-9850-67A5-9769B2D4F2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51D2E-FEB1-7C3F-470E-4C555A0B6A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637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199AE-8A5B-6812-1621-CE2F8B81A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51AD8D-20C1-3544-97BD-9C484DBEF5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84B894-D244-97FC-A823-60961055EB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3EE72-DAD5-1A96-D66E-8D6B25B22C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3888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EF781-B777-8A7F-D7A9-93F618CCC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21FCD4-62B2-070A-89DD-D824A67CB0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8E2CE1-4C69-B01B-1A49-FB066619AC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089E06-5ADF-83F4-D939-65B935505B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875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15EF7-9342-C42D-B1B5-D36D9DA3C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46DA92-9C6A-271C-57CC-F3547177D5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3C904C-4C76-1715-C894-472D7C4C04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34BA0-74B7-0355-09A5-64C60927E6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060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F6CF6-2A5D-6C51-5F3C-25D9A909E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B0FDCE-C317-B91D-E058-3C7DD04BE2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8442F9-904D-3FC1-8700-0F289E2F5E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3DA23-D4EC-263B-4032-58F99F8A93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2000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37FD3-E3C2-7C5F-E6CD-F84E4F553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684E1D-5DF1-3888-3790-0802D7D879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5F2A6D-4B32-DF91-AB40-F91ED93C9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6BD286-94D6-1F78-9B93-7FB61192F2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9274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8EE4A-3644-1838-0B3A-3FA925292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87B666-C105-0BA9-5459-A395D2DDB8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ED4655-2343-850F-EFBC-17BDBA579D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E7DDF-88B6-A825-F8EF-7682D1BB6B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8558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06690-9573-B680-1B96-93900D219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498331-B237-A496-1E1C-52B37F3AEB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36398B-DE0D-E8DD-17EC-037A20C48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E08488-0950-EC56-9BF7-91BDC656B9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0783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4BA3E-E006-A706-9D0B-20125DC63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37F8CC-3EE6-1259-7D70-AC65D9FF8C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CC89F9-2A12-A509-2164-DEF0C75FCA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05224-E114-80C1-1E77-0B39476049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43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0EB31-F643-9D6E-B3FB-2BC4FF51F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026656-7FCD-C9CA-74AA-3CD19D4A66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F02E4C-C595-34BB-49D8-69FB441B22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FE50E-01F9-9FA1-6BD0-90292EB367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0063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DDF3F-FF55-14DB-129F-8EB336E86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A452F6-7B0E-02CD-57D5-29F7963697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979603-BC82-D646-BCB2-58F7CFCBBD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7F2EE0-A519-3347-8E7E-048EC2502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9091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55D35-1AF1-94BF-3C60-2346C124B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6D2CB6-C266-8434-BAB8-0F08C069AC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593AD9-8917-CB58-BAA6-F3820BEB83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57B56E-2327-ED6C-2366-AA626B9312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1875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4BC89-FD38-439B-E81E-239FC8257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34AA4D-DF51-B4F9-60AA-4FDDB70EE6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596495-7FE7-0AE9-C13E-CCF52A5F8E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846D1-A25F-56C7-2B90-B077AC4C75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7619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0983D-2E4E-3B06-BE30-3D1E167C3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8AAF26-AE84-D8E2-C6D7-2F15DE8AAE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1E369E-47EF-27DC-FC88-CFB7B3E194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F00F1-E8DC-0BF4-87DF-E8098DCE59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792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43B83-39BF-EC68-50C4-A727627F8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E70ABE-627C-318E-93C8-20522EDCEC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33D298-0ECC-68B6-6913-D3B2E9C837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448FF-D869-9BD7-4B4C-D28CB41EA1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7416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7CAA8-F28A-9C00-09BB-4C15FA013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24E090-4D10-4FC9-E764-0980706CB5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035552-197D-DA6A-098B-0159576CD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A2EF2-31A5-9835-DA09-19CE2FE09A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542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2E3C3-6B0A-C961-DCD0-70C28250D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E0ADB2-3CDC-2C1C-DE11-D55047F322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3C5DD9-F69F-D4DD-8A0E-74F07012F2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F3D1-E5FF-E5C0-7885-AB0A6FF5EC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328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5D063-2A85-2728-C366-A59751E72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6AF0FF-CFD3-B422-25F0-CE5A19994B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48AFE6-31ED-8DAE-5347-9C8FEE3B2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3026C-4679-1A28-0960-00C98B5B1E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3897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99D51-0A38-FD9E-DFAF-1E276E202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50F619-EC68-FF1A-D214-3C23818005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524C56-DA69-3561-04FA-5EDF31D360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69320-60C7-1783-F836-E003582D6D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5050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6EB30-448E-8FC4-4DF3-A94FDFEBB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18DA47-7257-0F37-83BB-D61F34765B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84E7FD-4F79-20EF-C00D-51EF8AF058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021B2-5201-7CC2-CD4B-0D8E618134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3154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AFED6-C25E-9225-F71A-793779214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ABF12A-F285-1D91-00D3-0DC802AE57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57B2F3-313C-D89F-33E2-F9DBF120B5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D4738-519D-28E0-9678-DF9A6DFE0D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25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46D7C-6F4A-CE1A-9122-5D85CF921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3F334E-DA03-41AB-59B8-6B41FEFB37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E42DA0-7D68-0938-5509-F397D96304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C13BFF-66A1-4645-5D28-2D816563B6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04137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460AB-0B7E-69FF-684D-19B909A19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9688D-23A8-38AD-8467-8E7E4F2CA6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545507-685D-AAAE-CE70-D74F641E86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E6964-1021-9C62-2229-73F58E57BF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19220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F0A89-6915-B47F-80CC-AD545F773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B4D207-3FF9-AC96-3478-5567D79AE5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0EA74F-4586-009A-AD57-548FAFBC75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FA3E9-F8E3-E758-A3C4-6FC86C4B5E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70243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CE752-E953-8BEC-8149-053B9C5A5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9FA709-570A-3942-0214-4BAF199A16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66735E-F2B0-9E88-26E9-B19B30F47C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3357E4-CE27-AD99-CE8C-28356948E0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34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4D31C-1D68-F858-D677-B31CB12BD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4AB137-3F68-2714-5F4F-9F350C68D3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2B5C04-85EB-F8A9-481A-E7A3BD0873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945F2-E13B-CB48-F30B-D90B35C283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13976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D8197-6BEE-1697-7B27-4AC24447D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AB914-F8F4-A207-0BE2-762846FC26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6D4FFE-3A4A-C268-3AFB-50FBCDD9A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5CCDA9-3816-5A4A-425B-CE1D6522D6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6423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C48F9-1F63-0F3D-75C6-BF619AE10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FC67C6-20E1-F334-140F-A9A7F3331A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54BF59-CDED-8685-9990-318AECDF7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44981-6CFC-4837-9ADC-80F1577739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56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B357C-3C19-D5D3-A41E-AF8EF3962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5EBD28-2A41-70F8-7583-8966E75CE3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19F3AB-8DE9-9EF6-3DBC-58160CCF89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40350-9D2E-E617-8FA1-52811D380F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9039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19B0E-C86D-6B63-639E-5AA29E286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BE8DB2-308F-AE9D-466D-4DBC066191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4184A4-8A26-1DBA-9D6D-0E3B7F4B7C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775BE-E8B4-D97A-9875-6A6FA91991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94223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919E5-A37C-CF0D-A4A9-E726504EE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26DAA7-464C-E660-C1D7-DF17EEF168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B53333-76D8-5AFD-52D9-FB6FCB1A00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8AEF5-245F-7A97-17C4-B0B7558740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86959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79EAB-2D3A-2B66-393A-A9069D665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6AE85B-BBD7-84E3-9A75-5088342344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642B8C-C320-72C2-92AD-A7BB6142B1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7C20D5-AB86-5227-E80D-C1037108EB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72827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B03B28-29CE-2DD0-718F-3D5FBECF5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454EC1-2C32-2953-BBF1-6C21AC4A24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ADDD57-FB6A-987D-C45F-9BEEDAB44E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214D40-2B0C-DB88-9291-F46D852AE9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7457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BA471-2644-E060-14F5-F923A30D9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459341-292D-0F39-67D1-6A5EA66585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F42374-0FA4-7044-1ACA-BCD77D2E4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C8C72-4112-67AC-3162-CDD4129839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8594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4DD69-51B2-A1DD-826D-540BB6CE2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7C867F-3CE9-D43A-2766-D087EE65F0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378660-4805-2CB5-DE02-8925733585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C1F24C-F20F-6449-4149-C91690F7A1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7426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5EBBC-1851-D570-1AE3-4BABADA58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331586-BEF7-E263-8234-378AAF105A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D58E33-98FA-CCD6-9FDF-7BD82CC453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B5DAB-5E52-8857-7FC1-5F044A560E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477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EC0F8-2840-DB6E-1B51-7E0E1BBC0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FA99C4-AD3B-6F66-5E3D-5C1CF510F5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24BAA2-6FA1-3C08-2FC6-D65CF65DA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D1E66-C3C1-6035-064A-E9850822EA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3340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E0ACC-5DE6-E55E-1DB1-8FE9A033D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2A1F16-39A2-22FF-EBE5-64E3714FAD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000E73-42DD-9936-0515-6722AF8275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2F97D-C0A9-C061-8DDA-697C506A13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12192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14D96-C557-B0D4-50A1-B17ACFAA7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3989F2-46E0-FA0F-C500-B219909F2E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7877EC-C760-0A87-213D-BAE8B2A316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8401B5-D741-25D6-9BF6-318D3D4362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0507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ABB52-D222-D505-445F-910C9CE83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80985D-DD5E-D861-4D83-430244FDAF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E1DD3D-DA84-DCA3-2000-A3F224AA99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6611F2-E0F4-7641-77C0-2E0248CAF1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99661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9DE46-D990-527A-3652-B57F32A75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7507D3-06A3-04D1-E110-DB9DBAB534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A0C1E8-C380-0150-0839-3AC9062C5C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4DB5E-1FF8-CD72-345D-9E96564C67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93854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65377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DD272-EA4F-D59C-FC96-6D143BC11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13481D-7F5D-FDE9-89F1-A77FE38886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326157-95AF-3431-354B-33FD1FC87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C8F96-30B8-BBF9-C2AF-610D3BEA77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48137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E9878-FC9E-8E06-C037-2AFDDE4E9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3C6019-6ABC-18E2-FEFC-9C32E9BBA5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1ABD74-3729-4A69-070D-FF6D97A559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95CEA-9AB3-76D5-24EF-DF56BF01B7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6810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5F345-F03C-B2C7-C8F1-775F374D3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0DE813-A369-6FD7-4C68-6FA2271FC3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89CD8E-D036-C662-C231-35471E8804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2697E-FE03-66F9-93DD-A6B1BAA95F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2813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A6504-BC62-0DBC-9E5F-308A3FEF5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00C907-8BE5-43D5-7E03-49B45B8946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82C7DB-6AB4-13CC-0EE9-9323BBFD11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E49DC-343A-D11F-0B91-6D4D8B88C7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71308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BAD8E-6FFF-D288-8F91-A4614B902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C7F43E-30CA-8383-FF61-0E34039D99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7475F2-15E1-32BE-38E9-1C5721EE72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F4D81-E675-6826-A5BD-4814D81F6F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171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F071C-65F6-4E4A-5F5C-3C57208D5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CC101D-206E-7608-1542-4E4F4A6A55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147F19-A601-F8FA-AD24-972964F533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D967B0-9390-039B-4F90-98C0F2AB10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63593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5585B-2598-3B92-8C32-516DA5DA3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3ACC2F-C6DE-C820-9A48-5C0574C49B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C2524F-99D8-D20F-3D63-63BFDBC2BA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54A04-2AF1-0734-DEAD-7F15895341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80358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37D68-9808-04D6-0D31-4AA5535BC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F07C09-7A34-A025-7419-9DC885C1A3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DB1EA4-C502-A518-CABD-93ACBC0E71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43FFA-E307-DCEC-680D-1FD986AEEC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08142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50BCD-6C5E-C086-ED3A-FF9677055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47867F-9B46-4456-9E93-667AC81ED6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1801FF-F4DC-40CF-86D9-B7A66B7E8E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2213F-74F3-6F6B-BEEA-D286E41F53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73295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9F830-8140-23F8-093E-23F49C8E0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CAF271-1697-2297-C3C0-5EC808F18D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DB663A-C5E3-8EC0-445F-CBB1217D6F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394A0-4E56-0465-4D49-0CF05F4413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3050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10E68-FBBC-80FE-0DAC-F32035E7A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B7167A-A700-87D6-D03D-BFD5606CD4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168A3B-88F4-6136-4314-483CCC3064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7C72B-1F2C-D9A4-5898-16E9555982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8902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E2B1B-F499-1266-F2B0-361391565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9E9222-E806-7376-0DF6-183824A2DC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66234B-B354-F267-CADF-EFAC5CDF8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B9008-855E-6ACD-77FD-E5B298C55D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8844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1E4DD-B2B1-F20D-A76E-7735A93A8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52F391-4AF4-37A9-171B-CCC2E60FC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05F2F6-1DE5-C98C-4C70-D8344484CA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4DD27-5B1F-767A-B9E8-81B89EE1F2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62725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8BBFB-49D0-6A98-E598-71B8BA063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F79D3C-333C-45B7-9D35-2AD3DB7F13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04364A-07B0-372D-8C57-0D3F75EE1D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14D39-3B67-DFAB-6D5B-1FE6F6AE3B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904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C6C5F-FCC2-C13A-447F-9631BCB1B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5EF02E-8E39-2A27-0315-D44D8CDA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00C9A1-4F64-2A71-D921-DD460880D5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3E095-E420-45B3-E962-79866E337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489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7A5EC-E138-1D28-F380-AF0A0509D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9CCC9C-9997-3749-74FE-69677ED3F4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015E48-2347-E762-74F6-C7965043EA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EC1CA4-C8D5-2C59-D8B5-C85B51D341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549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66954-40E2-C60A-039B-17E47DBF0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612F5-9FFA-8587-E9CC-11C4144469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6CFF2A-4BE5-5134-DABB-A43E246BAB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F8B7A-B732-661E-B74D-0CA4AA9216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23042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630E4-70EE-1054-656E-4A85322FB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4A7051-8F20-7A99-9C2E-C424F6DD00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D4B68C-94A9-811D-BF0A-119DFD6F1B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0F66E-A9CA-9B16-081D-14EFB83AC6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4663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9212F-C3D0-812A-06B4-AC0E5EC78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BABA09-F00D-ECBA-0F69-86CD79B126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6DEE80-506B-0B42-FFF7-B644F7FAA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19D40-E3A9-CFF0-0FD9-11742F200C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39542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1211A-C2C4-1485-2FB6-83C6936CE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82520A-9911-8894-9A5A-82C05BA70D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949115-1394-FA63-77FC-BEA2E072EF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CCA07-F54C-29C6-A172-B09914B394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7064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DB74B-7FFC-EFA3-5744-D7BFEC63C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27865-71F6-CB5E-C6B5-A0DAC52CFD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3F2413-F4E3-1BE2-A6FB-D4780F56D8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81808E-674C-521D-8F8B-0069DA0C2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215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43FCE-D98B-FA88-8901-707A03789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AFD20C-1120-92FA-C217-DC851D726B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DF90D2-6023-F14E-6882-8E5162D0E8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A0CB9-178E-E2EA-CB86-4DA25EDC29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97024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B3D12-A77B-37DE-60BC-EE020FA3E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01E7A8-F15E-E58F-5C32-D439D66CF6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C45BBC-1B53-6EDC-BE13-F5ADCB734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1B1F4-319B-C828-FBF7-FB6804A6FB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08041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9C6F3-017F-3157-1A3D-687DEE35D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97427C-3B4E-41B8-16CB-2BA2932ABC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68CC6C-03FF-66A7-FD09-5CE59A5073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D2FAD-7FFF-1737-F2CC-CA7CD21D88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36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A6249-7B29-4F26-A5A9-4B32DF852E8B}" type="datetime1">
              <a:rPr lang="zh-CN" altLang="en-US" smtClean="0"/>
              <a:t>2024/11/11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97709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1826A-D922-4C2F-B0ED-39664C9641FF}" type="datetime1">
              <a:rPr lang="zh-CN" altLang="en-US" smtClean="0"/>
              <a:t>2024/11/11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56739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46375-4F3A-4823-8425-E7FDA7524C80}" type="datetime1">
              <a:rPr lang="zh-CN" altLang="en-US" smtClean="0"/>
              <a:t>2024/11/11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23258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E53D0-AF8D-419D-97F8-48BFB443BE96}" type="datetime1">
              <a:rPr lang="zh-CN" altLang="en-US" smtClean="0"/>
              <a:t>2024/11/11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49337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E4EFA-C570-4B8F-89D3-FB518F36CB9C}" type="datetime1">
              <a:rPr lang="zh-CN" altLang="en-US" smtClean="0"/>
              <a:t>2024/11/11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40264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386CE-3D1B-414D-BFF9-09A5C454AB9F}" type="datetime1">
              <a:rPr lang="zh-CN" altLang="en-US" smtClean="0"/>
              <a:t>2024/11/11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40818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16252-7F25-49CC-9E9C-97AF38CE584E}" type="datetime1">
              <a:rPr lang="zh-CN" altLang="en-US" smtClean="0"/>
              <a:t>2024/11/11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38214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68F5-A3F8-493B-808D-CD80AAC2984D}" type="datetime1">
              <a:rPr lang="zh-CN" altLang="en-US" smtClean="0"/>
              <a:t>2024/11/11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52494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C8561-FF46-43E0-837E-3F46DABF99CD}" type="datetime1">
              <a:rPr lang="zh-CN" altLang="en-US" smtClean="0"/>
              <a:t>2024/11/11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08224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7F307-4D24-40FB-ADF6-2A9C69EB83BA}" type="datetime1">
              <a:rPr lang="zh-CN" altLang="en-US" smtClean="0"/>
              <a:t>2024/11/11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73231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BFA4E-EAD6-4FD6-AB03-B41E8DA10B01}" type="datetime1">
              <a:rPr lang="zh-CN" altLang="en-US" smtClean="0"/>
              <a:t>2024/11/11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0948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988F8-565A-4DB2-AC78-3DE0F0B069E1}" type="datetime1">
              <a:rPr lang="zh-CN" altLang="en-US" smtClean="0"/>
              <a:t>2024/11/11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02E6E-94CB-4918-8E4A-02DA56569B2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81432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6">
            <a:extLst>
              <a:ext uri="{FF2B5EF4-FFF2-40B4-BE49-F238E27FC236}">
                <a16:creationId xmlns:a16="http://schemas.microsoft.com/office/drawing/2014/main" id="{0F249FFC-7242-1444-84BE-7CBEBEC51ED4}"/>
              </a:ext>
            </a:extLst>
          </p:cNvPr>
          <p:cNvCxnSpPr>
            <a:cxnSpLocks/>
          </p:cNvCxnSpPr>
          <p:nvPr/>
        </p:nvCxnSpPr>
        <p:spPr>
          <a:xfrm>
            <a:off x="179462" y="1126701"/>
            <a:ext cx="862911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50C08A7-7AC6-E61D-CA18-9548337FBC7A}"/>
              </a:ext>
            </a:extLst>
          </p:cNvPr>
          <p:cNvSpPr/>
          <p:nvPr/>
        </p:nvSpPr>
        <p:spPr>
          <a:xfrm>
            <a:off x="0" y="1603690"/>
            <a:ext cx="9144000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SG" sz="4000" b="1" dirty="0">
                <a:solidFill>
                  <a:srgbClr val="7030A0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机器</a:t>
            </a:r>
            <a:r>
              <a:rPr lang="zh-CN" altLang="en-US" sz="4000" b="1" dirty="0">
                <a:solidFill>
                  <a:srgbClr val="7030A0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学习</a:t>
            </a:r>
            <a:r>
              <a:rPr lang="en-US" altLang="zh-CN" sz="4000" b="1" dirty="0">
                <a:solidFill>
                  <a:srgbClr val="7030A0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A</a:t>
            </a:r>
          </a:p>
          <a:p>
            <a:pPr algn="ctr"/>
            <a:r>
              <a:rPr lang="en-US" altLang="zh-CN" sz="4000" b="1" dirty="0">
                <a:solidFill>
                  <a:srgbClr val="002060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11.</a:t>
            </a:r>
            <a:r>
              <a:rPr lang="zh-CN" altLang="en-US" sz="4000" b="1" dirty="0">
                <a:solidFill>
                  <a:srgbClr val="002060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决策树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STZhongsong" panose="02010600040101010101" pitchFamily="2" charset="-122"/>
              <a:ea typeface="STZhongsong" panose="02010600040101010101" pitchFamily="2" charset="-122"/>
              <a:cs typeface="Calibri" panose="020F0502020204030204" pitchFamily="34" charset="0"/>
            </a:endParaRPr>
          </a:p>
          <a:p>
            <a:pPr algn="ctr"/>
            <a:endParaRPr lang="en-US" altLang="zh-CN" dirty="0">
              <a:solidFill>
                <a:schemeClr val="bg1">
                  <a:lumMod val="50000"/>
                </a:schemeClr>
              </a:solidFill>
              <a:latin typeface="STZhongsong" panose="02010600040101010101" pitchFamily="2" charset="-122"/>
              <a:ea typeface="STZhongsong" panose="02010600040101010101" pitchFamily="2" charset="-122"/>
              <a:cs typeface="Calibri" panose="020F0502020204030204" pitchFamily="34" charset="0"/>
            </a:endParaRPr>
          </a:p>
          <a:p>
            <a:pPr algn="ctr"/>
            <a:r>
              <a:rPr lang="zh-CN" altLang="en-US" sz="3200" b="1" dirty="0"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何向南</a:t>
            </a:r>
            <a:endParaRPr lang="en-US" altLang="zh-CN" sz="3200" b="1" dirty="0">
              <a:latin typeface="STZhongsong" panose="02010600040101010101" pitchFamily="2" charset="-122"/>
              <a:ea typeface="STZhongsong" panose="02010600040101010101" pitchFamily="2" charset="-122"/>
              <a:cs typeface="Calibri" panose="020F0502020204030204" pitchFamily="34" charset="0"/>
            </a:endParaRPr>
          </a:p>
          <a:p>
            <a:pPr algn="ctr"/>
            <a:endParaRPr lang="en-SG" altLang="zh-CN" sz="2000" dirty="0">
              <a:solidFill>
                <a:schemeClr val="bg1">
                  <a:lumMod val="50000"/>
                </a:schemeClr>
              </a:solidFill>
              <a:latin typeface="FangSong" panose="02010609060101010101" pitchFamily="49" charset="-122"/>
              <a:ea typeface="FangSong" panose="02010609060101010101" pitchFamily="49" charset="-122"/>
              <a:cs typeface="Calibri" panose="020F0502020204030204" pitchFamily="34" charset="0"/>
            </a:endParaRPr>
          </a:p>
          <a:p>
            <a:pPr algn="ctr"/>
            <a:endParaRPr lang="en-SG" altLang="zh-CN" sz="2000" dirty="0">
              <a:solidFill>
                <a:schemeClr val="bg1">
                  <a:lumMod val="50000"/>
                </a:schemeClr>
              </a:solidFill>
              <a:latin typeface="FangSong" panose="02010609060101010101" pitchFamily="49" charset="-122"/>
              <a:ea typeface="FangSong" panose="02010609060101010101" pitchFamily="49" charset="-122"/>
              <a:cs typeface="Calibri" panose="020F0502020204030204" pitchFamily="34" charset="0"/>
            </a:endParaRPr>
          </a:p>
          <a:p>
            <a:pPr algn="ctr"/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ea typeface="华文中宋" panose="02010600040101010101" pitchFamily="2" charset="-122"/>
              </a:rPr>
              <a:t>中国科学技术大学</a:t>
            </a:r>
            <a:endParaRPr lang="en-SG" altLang="zh-CN" sz="2400" b="1" dirty="0">
              <a:solidFill>
                <a:schemeClr val="tx1">
                  <a:lumMod val="50000"/>
                  <a:lumOff val="50000"/>
                </a:schemeClr>
              </a:solidFill>
              <a:ea typeface="华文中宋" panose="02010600040101010101" pitchFamily="2" charset="-122"/>
            </a:endParaRPr>
          </a:p>
          <a:p>
            <a:pPr algn="ctr"/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ea typeface="华文中宋" panose="02010600040101010101" pitchFamily="2" charset="-122"/>
              </a:rPr>
              <a:t>Lab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ea typeface="华文中宋" panose="02010600040101010101" pitchFamily="2" charset="-122"/>
              </a:rPr>
              <a:t> 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ea typeface="华文中宋" panose="02010600040101010101" pitchFamily="2" charset="-122"/>
              </a:rPr>
              <a:t>for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ea typeface="华文中宋" panose="02010600040101010101" pitchFamily="2" charset="-122"/>
              </a:rPr>
              <a:t> 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ea typeface="华文中宋" panose="02010600040101010101" pitchFamily="2" charset="-122"/>
              </a:rPr>
              <a:t>Data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ea typeface="华文中宋" panose="02010600040101010101" pitchFamily="2" charset="-122"/>
              </a:rPr>
              <a:t> 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ea typeface="华文中宋" panose="02010600040101010101" pitchFamily="2" charset="-122"/>
              </a:rPr>
              <a:t>Science</a:t>
            </a:r>
            <a:endParaRPr lang="en-SG" altLang="zh-CN" sz="2400" b="1" dirty="0">
              <a:solidFill>
                <a:schemeClr val="tx1">
                  <a:lumMod val="50000"/>
                  <a:lumOff val="50000"/>
                </a:schemeClr>
              </a:solidFill>
              <a:ea typeface="华文中宋" panose="02010600040101010101" pitchFamily="2" charset="-122"/>
            </a:endParaRPr>
          </a:p>
        </p:txBody>
      </p:sp>
      <p:pic>
        <p:nvPicPr>
          <p:cNvPr id="8" name="Picture 4" descr="University of Science and Technology of China - Wikipedia">
            <a:extLst>
              <a:ext uri="{FF2B5EF4-FFF2-40B4-BE49-F238E27FC236}">
                <a16:creationId xmlns:a16="http://schemas.microsoft.com/office/drawing/2014/main" id="{D315FCA1-4E1D-EE0E-1A9F-FBC963D7A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422" y="162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5656FD5-5F82-211E-3375-CAF03BFBC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B97DD-AFB4-456F-A9BA-7F4895381FAE}" type="datetime1">
              <a:rPr lang="zh-CN" altLang="en-US" smtClean="0"/>
              <a:t>2024/11/11</a:t>
            </a:fld>
            <a:endParaRPr lang="en-SG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589D5EB-9BA1-FE67-0999-22FA3E2FE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81433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C42A8-9F25-6A4D-D08B-0611F98DE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AFA457E3-F8F2-491C-3A07-08DA212FF38D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6A48531C-02DE-B35D-438D-69343B93D50F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Classifier review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回顾分类器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5C237A1C-B1E9-49A5-C578-11D789560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92EFF3C-C15E-9937-DE9F-9BB188CF3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F99554-D0A4-AE01-60D4-364A6B790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10</a:t>
            </a:fld>
            <a:endParaRPr lang="en-SG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657CCFE-DBDB-7572-B7F7-9FA345367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40" y="1875183"/>
            <a:ext cx="8014791" cy="409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75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88138-7171-B144-917B-EC2A76C57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466BB43A-99B1-D5F2-D201-8CB617D36054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71146971-E291-865C-9DE8-DA7C5182CDBA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This module ... decision trees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这个模块是决策树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2D7C5F5E-94AE-510E-12CA-65A9F16F1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95C197E-B713-37B4-2055-120F39B9E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DFE0D2-7653-697F-C298-6F66676D3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11</a:t>
            </a:fld>
            <a:endParaRPr lang="en-SG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F904D3-CC8C-8760-86B5-5C590DEFF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437" y="1586079"/>
            <a:ext cx="7067125" cy="450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846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55FBF-AAAE-F86F-4050-2117DD09E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6655F633-DCFB-37D1-D054-555F6813B2E9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892C8E3B-C21A-13EB-79A9-8545EB9F8ED5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Scoring a loan application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给一个贷款申请打分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65157DD6-1A22-FDA1-7282-02CF34991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C22689-F04D-BD0A-C592-9D15914C1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5527DF-9780-4AE0-2E83-D1A434DBE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12</a:t>
            </a:fld>
            <a:endParaRPr lang="en-SG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D1FBF5A-C5F8-D62A-AC72-72107F620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89" y="1771433"/>
            <a:ext cx="8845826" cy="404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96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420FC-C4E0-25D2-FF69-25F372ED4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EFEE91C9-2E57-BFF8-4D01-BB5AB52C23E0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04783D3A-9823-0DF6-4172-35806F7D4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326906A-46A8-54A1-6F1B-26C3C67B1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D87220-ACF1-0559-3941-769A78076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13</a:t>
            </a:fld>
            <a:endParaRPr lang="en-SG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C316B8-CD21-AF72-5675-3952BE520CC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170"/>
          <a:stretch/>
        </p:blipFill>
        <p:spPr>
          <a:xfrm>
            <a:off x="0" y="1444487"/>
            <a:ext cx="9144000" cy="491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93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8CDA8-7EC2-5A90-E8F0-E1E4F53C8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63B750CD-6E95-943A-B329-D6ACC301036C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D1578F07-AD62-8133-89B9-08CE88C0B5B6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Decision tree learning problem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决策树学习问题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77DD4A22-A41C-C7B9-BDA1-FB56B092C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F8C6024-B24B-3753-ED2B-7941B0A61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CE92AD-AD5F-598B-6048-0DA98A29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14</a:t>
            </a:fld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E17CDBC-EAA5-B29B-720D-FB7FB91F67B2}"/>
                  </a:ext>
                </a:extLst>
              </p:cNvPr>
              <p:cNvSpPr txBox="1"/>
              <p:nvPr/>
            </p:nvSpPr>
            <p:spPr>
              <a:xfrm>
                <a:off x="563216" y="1484243"/>
                <a:ext cx="5585793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Training data: N observations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800" dirty="0"/>
                  <a:t>)</a:t>
                </a:r>
              </a:p>
              <a:p>
                <a:r>
                  <a:rPr lang="zh-CN" altLang="en-US" sz="2400" dirty="0"/>
                  <a:t>训练数据：</a:t>
                </a:r>
                <a:r>
                  <a:rPr lang="en-US" altLang="zh-CN" sz="2400" dirty="0"/>
                  <a:t>N</a:t>
                </a:r>
                <a:r>
                  <a:rPr lang="zh-CN" altLang="en-US" sz="2400" dirty="0"/>
                  <a:t>个观察样本</a:t>
                </a:r>
                <a:r>
                  <a:rPr lang="en-US" altLang="zh-CN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/>
                  <a:t>)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E17CDBC-EAA5-B29B-720D-FB7FB91F6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16" y="1484243"/>
                <a:ext cx="5585793" cy="1169551"/>
              </a:xfrm>
              <a:prstGeom prst="rect">
                <a:avLst/>
              </a:prstGeom>
              <a:blipFill>
                <a:blip r:embed="rId4"/>
                <a:stretch>
                  <a:fillRect l="-2181" t="-4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45E1734C-3B56-F0FA-635D-0FF8D446B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710" y="2527972"/>
            <a:ext cx="7480852" cy="348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85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Cost function: Classification error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成本函数：分类错误率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15</a:t>
            </a:fld>
            <a:endParaRPr lang="en-SG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D75FDCD-C1DE-B08F-1CE0-08F7D671947E}"/>
              </a:ext>
            </a:extLst>
          </p:cNvPr>
          <p:cNvSpPr txBox="1"/>
          <p:nvPr/>
        </p:nvSpPr>
        <p:spPr>
          <a:xfrm>
            <a:off x="924339" y="1437056"/>
            <a:ext cx="7295322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dirty="0"/>
              <a:t>错误率（</a:t>
            </a:r>
            <a:r>
              <a:rPr lang="en-US" altLang="zh-CN" sz="2800" dirty="0"/>
              <a:t>Error</a:t>
            </a:r>
            <a:r>
              <a:rPr lang="zh-CN" altLang="en-US" sz="2800" dirty="0"/>
              <a:t>）表示错误的比例</a:t>
            </a:r>
            <a:endParaRPr lang="en-US" altLang="zh-CN" sz="28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altLang="zh-CN" sz="2400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2400" dirty="0"/>
              <a:t>最坏的可能值为</a:t>
            </a:r>
            <a:r>
              <a:rPr lang="en-US" altLang="zh-CN" sz="2400" dirty="0"/>
              <a:t>1.0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2400" dirty="0"/>
              <a:t>最好的可能值为</a:t>
            </a:r>
            <a:r>
              <a:rPr lang="en-US" altLang="zh-CN" sz="2400" dirty="0"/>
              <a:t>0.0</a:t>
            </a:r>
          </a:p>
          <a:p>
            <a:pPr lvl="1"/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42A7D5B-C25A-8A0D-16C1-58947FE867CC}"/>
                  </a:ext>
                </a:extLst>
              </p:cNvPr>
              <p:cNvSpPr txBox="1"/>
              <p:nvPr/>
            </p:nvSpPr>
            <p:spPr>
              <a:xfrm>
                <a:off x="1497602" y="1981773"/>
                <a:ext cx="6139068" cy="72853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𝑖𝑛𝑐𝑜𝑟𝑟𝑒𝑐𝑡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𝑝𝑟𝑒𝑑𝑖𝑐𝑡𝑖𝑜𝑛𝑠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𝑒𝑥𝑎𝑚𝑝𝑙𝑒𝑠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42A7D5B-C25A-8A0D-16C1-58947FE86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602" y="1981773"/>
                <a:ext cx="6139068" cy="7285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605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FD82A-5551-11B8-F54A-688587167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BD0053A0-ABCE-EA7B-A3AE-1FBC8653CFB8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D844DD90-84F0-9EA1-2000-58F19FB32AA1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How do we find the best tree?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怎么找到最好的树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BF25EA6A-1FBA-306B-749D-377CC8CCA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F0B5123-30FC-A77E-F39D-BFFED9A0E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5D2E9B-8417-0312-1A2E-3454E4761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16</a:t>
            </a:fld>
            <a:endParaRPr lang="en-SG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62CC214-7B05-32EE-AE1D-8CCD0EA15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89" y="1823351"/>
            <a:ext cx="8825237" cy="41708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ADBE314-262B-7BBC-6634-369BAF8F8BF5}"/>
              </a:ext>
            </a:extLst>
          </p:cNvPr>
          <p:cNvSpPr txBox="1"/>
          <p:nvPr/>
        </p:nvSpPr>
        <p:spPr>
          <a:xfrm>
            <a:off x="294861" y="2464100"/>
            <a:ext cx="4681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指数级数量的选项导致学习决策树困难</a:t>
            </a:r>
            <a:endParaRPr lang="en-US" altLang="zh-CN" sz="2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94D381B-8EE2-CE0E-35E3-BE1335FD6342}"/>
              </a:ext>
            </a:extLst>
          </p:cNvPr>
          <p:cNvSpPr txBox="1"/>
          <p:nvPr/>
        </p:nvSpPr>
        <p:spPr>
          <a:xfrm>
            <a:off x="6553200" y="3429000"/>
            <a:ext cx="1962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学习最小的决策树是</a:t>
            </a:r>
            <a:r>
              <a:rPr lang="en-US" altLang="zh-CN" sz="2000" dirty="0"/>
              <a:t>NP-Hard</a:t>
            </a:r>
            <a:r>
              <a:rPr lang="zh-CN" altLang="en-US" sz="2000" dirty="0"/>
              <a:t>问题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86095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27C809-E8EB-FEA8-6D12-C8F51A959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6BB4BA6B-BCDA-2B4D-E2B2-A5166485DB03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5CB968E-0FCB-0738-3453-7A0BD72D9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D7B717-9E3A-44B1-F97F-84BB97380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C38C39-2919-113F-D760-6BC064A5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17</a:t>
            </a:fld>
            <a:endParaRPr lang="en-SG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D2C4E8-A5D0-28A2-5C2B-65C77FDE4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55595"/>
            <a:ext cx="9144000" cy="483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3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8A6DF-46B0-8A6C-D2BD-DFFF609E1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62B356E8-909F-F787-E9B8-C1DDFB4CC547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040AFB3A-0C1D-7D29-69BE-9B357A5DDACC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Our training data table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训练数据表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B6A53B46-5D5D-0BB4-BF93-27F4D9511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7B47EE-B6F6-444F-075A-AE6EDB054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2C3339-3A44-016F-CD74-C9292F530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18</a:t>
            </a:fld>
            <a:endParaRPr lang="en-SG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5773D0-C35E-E745-1956-2F8850694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127" y="1563757"/>
            <a:ext cx="4294017" cy="470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249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202DA-AD81-8A2B-94FC-524C3FDAC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74CF33B5-5CF3-F0C4-2237-5B6712722F00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AD3295C7-51AC-BD38-39A3-2B71B1335456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Start with all the data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从所有数据开始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337A6F2-037A-8160-9419-9BE96EC90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DE78C4-A688-5BD0-749A-A049F96A9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BB9123-DCC2-E40A-AD83-FF720B341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19</a:t>
            </a:fld>
            <a:endParaRPr lang="en-SG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765A6AC-9EFF-A370-2FE9-6B6CF2AE6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426" y="2080592"/>
            <a:ext cx="8173148" cy="379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94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How do we make decisions?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我们如何决策？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2</a:t>
            </a:fld>
            <a:endParaRPr lang="en-SG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14EBDA8-38DD-80C1-B4F5-CE05FECB597F}"/>
              </a:ext>
            </a:extLst>
          </p:cNvPr>
          <p:cNvSpPr txBox="1"/>
          <p:nvPr/>
        </p:nvSpPr>
        <p:spPr>
          <a:xfrm>
            <a:off x="821635" y="1278835"/>
            <a:ext cx="7248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喜闻乐见的决策树实例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7A57646-80C7-614E-8670-06FBD2202E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98957"/>
            <a:ext cx="9144000" cy="402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460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2D33E-2898-013F-5443-99F83AC66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AE092C46-0927-234B-13EB-936A97AFE46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54EEDCE-9A40-E9EB-8EAE-959A9E197E7F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Compact visual notation: Root node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紧凑的视觉符号：根节点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7EADE5E9-4599-A5D7-74B8-795C4D9F3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1F6FBBC-2A53-E70D-BAF5-856BF21A5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26E335-6D98-31FB-FC92-C8B7245F1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20</a:t>
            </a:fld>
            <a:endParaRPr lang="en-SG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318734-4E01-F08B-A6FE-944AECB30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82" y="2040835"/>
            <a:ext cx="8115435" cy="380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00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12658-D3C6-E6D5-4785-2D33674CD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2A70047C-35C2-D82C-0489-13527755D433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9F29BFAB-DDA9-62F7-50F8-FB5D4AF94180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Decision stump: Single level tree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决策树桩：单层树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490731A5-0F85-1FCF-AE4D-8BE30FF27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688E736-80E9-DCAD-D92C-8599FAF01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7A4350-B6C4-39E3-D2D1-B3C9DDE5E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21</a:t>
            </a:fld>
            <a:endParaRPr lang="en-SG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B73D81F-EB75-E52D-651A-FD4127962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967" y="1572911"/>
            <a:ext cx="7514065" cy="447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40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A44EC-278C-021E-2B30-03788A41F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0B5D6106-1CCC-0FBD-0C28-6E30ECBFF343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9B7C33FF-49FC-58EB-17FB-922244DD9E13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Intermediate nodes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中间节点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FEBF0EA3-7CEA-D9F8-E20F-075F5A417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CF7006F-AECE-A71C-E858-8F294CAD8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7CF46C-15E2-55F0-18B5-1F55BACBD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22</a:t>
            </a:fld>
            <a:endParaRPr lang="en-SG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FA95CB-2CD4-8F25-EDA2-97445920E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368" y="1511573"/>
            <a:ext cx="7005536" cy="479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81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D39BF-8ACF-C33E-5F58-BA727E56D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483F5EAC-427D-CB61-5C7A-29FE5E625996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C48BA2D-8BD1-A918-2E57-2A74B1A9951C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Making predictions with a decision stump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用决策树桩（单层决策树）预测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BFC9AF92-00C7-E864-9F9E-64AA4B877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A7ADC3-74A2-138D-2C38-527B95133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D8CF6B-0370-2D97-09AC-5D80D82F9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23</a:t>
            </a:fld>
            <a:endParaRPr lang="en-SG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136366F-843A-D460-264A-6FEF3E5A8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66" y="1706765"/>
            <a:ext cx="5575569" cy="429046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9DB07C9-3C94-CC33-429A-DB987654BAF8}"/>
              </a:ext>
            </a:extLst>
          </p:cNvPr>
          <p:cNvSpPr txBox="1"/>
          <p:nvPr/>
        </p:nvSpPr>
        <p:spPr>
          <a:xfrm>
            <a:off x="6144868" y="2372592"/>
            <a:ext cx="2683564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For each intermediate node, set ŷ = majority value</a:t>
            </a:r>
          </a:p>
          <a:p>
            <a:endParaRPr lang="en-US" altLang="zh-CN" sz="2000" dirty="0"/>
          </a:p>
          <a:p>
            <a:r>
              <a:rPr lang="zh-CN" altLang="en-US" sz="2000" dirty="0"/>
              <a:t>对于每一个中间节点，设</a:t>
            </a:r>
            <a:r>
              <a:rPr lang="en-US" altLang="zh-CN" sz="2000" dirty="0"/>
              <a:t>ŷ</a:t>
            </a:r>
            <a:r>
              <a:rPr lang="zh-CN" altLang="en-US" sz="2000" dirty="0"/>
              <a:t>为众数值。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020922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E1B73-49B3-DA0A-FCC7-EF2EFF712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DA3508B6-3BCA-EC13-7847-EB19105B63B7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A2B1D247-D6EC-FBA3-DA4B-A6908DD1F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94564C2-B87B-2711-9C16-3822DB14E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092B96-536D-7E25-B7B1-B9C448E28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24</a:t>
            </a:fld>
            <a:endParaRPr lang="en-SG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A67BCC-F333-BE83-F5FC-2B93D2F84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727" y="1370397"/>
            <a:ext cx="9144000" cy="498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83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E311B-5EE5-1B3A-5F44-27D2541FF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E845EC86-3FFF-CACA-7156-0FF4AED12108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684DADEF-58A5-4B6F-C641-620A3ECEC7AE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How do we learn a decision stump?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如何学习一个决策树桩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29640B94-1FFA-6792-D2AB-068526036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188BD92-30FF-7A3F-65BD-2C382A367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FEF56D-8105-70A5-EF15-B91CBA67C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25</a:t>
            </a:fld>
            <a:endParaRPr lang="en-SG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5F1A003-4662-9CE6-3F9A-042EF04B6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778" y="1765223"/>
            <a:ext cx="8138444" cy="397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216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2B826-9789-8250-99A0-B8845D187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738469B2-E3B7-FB01-4B8D-6FBD9AA63CA4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D06851B0-5134-A2B5-37E6-AB9A906897C4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How do we select the best feature?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如何选择最好的特征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7C5B1A38-AF17-2D12-0B3D-24A97EC11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45B3D8F-8C51-57AA-BB52-9B613C862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FD72C6-2473-5C00-C99A-0734E1429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26</a:t>
            </a:fld>
            <a:endParaRPr lang="en-SG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06F6DA-F994-E0C8-42B3-CF63F165B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37" y="2291128"/>
            <a:ext cx="8987325" cy="313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92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8A3B1-936C-E154-C076-3A02B380E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B67D6F05-04DE-9150-CDF8-429F69D96FAD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02660434-5A08-911B-EC69-4EF1A15F94D5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How do we measure effectiveness of a split?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如何测量一个分裂的有效性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A27246C4-0A4F-38A8-9079-4E45C9C62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AFB6DF2-35C1-7506-E31E-A9C440080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076D2B-FE55-6CF0-1DBE-83E0308D3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27</a:t>
            </a:fld>
            <a:endParaRPr lang="en-SG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E2C6287-EECF-780E-19F7-2406F3847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69" y="2352912"/>
            <a:ext cx="8753061" cy="290847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DEB33D7-2F5C-D86C-BD1C-CEA380CE6323}"/>
              </a:ext>
            </a:extLst>
          </p:cNvPr>
          <p:cNvSpPr txBox="1"/>
          <p:nvPr/>
        </p:nvSpPr>
        <p:spPr>
          <a:xfrm>
            <a:off x="4567136" y="2534117"/>
            <a:ext cx="3854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Idea:</a:t>
            </a:r>
            <a:r>
              <a:rPr lang="zh-CN" altLang="en-US" sz="2000" dirty="0"/>
              <a:t> 计算决策树桩的分类误差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734581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DE825-D20F-D97E-D51B-D2E17D6AE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AA30999D-3E73-29DE-9923-6BED46FBD2CB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FBFC1501-FCA4-EC1F-9B5D-ED2BB1C24A23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Calculating classification error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计算分类误差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A7C3630F-5EC1-6CCE-EE0E-32F6101B4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B78828-FBA4-5463-26AA-E36155C27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FEC788-F41D-ED3F-82D6-5F165F71A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28</a:t>
            </a:fld>
            <a:endParaRPr lang="en-SG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3D4E418-0606-90E2-C8AA-DC7225930C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65" y="2020956"/>
            <a:ext cx="8631470" cy="389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93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49D39-1853-FFB1-5E52-03D670F00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68278B02-1067-6E71-94AD-4C262C270715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039A65B7-8328-A9E6-7A33-AA3C20EF89D8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Choice 1: Split on Credit history?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选择</a:t>
            </a:r>
            <a:r>
              <a:rPr lang="en-US" altLang="zh-CN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1</a:t>
            </a:r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：用信用历史分裂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6A116743-9BC4-108A-C97B-098F5C416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101D2A0-A9D6-2827-666E-6F9278557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2900FA-C1EC-9BF9-F80C-FF1C4D912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29</a:t>
            </a:fld>
            <a:endParaRPr lang="en-SG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CEA57EC-C434-561E-5464-A02AD5B5A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89" y="2176755"/>
            <a:ext cx="8819322" cy="317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173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D393C-D1B6-5100-0E62-A7D03BE9F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BFCFF0EF-C07D-6EA3-9259-43992BA6C383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4A6A98E8-2FEA-4BDF-288F-946899A4F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702AEB2-86EA-EFDF-1CAE-8B21FB3E2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6A5E3E-3C76-8A18-F10C-29D85BCB0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3</a:t>
            </a:fld>
            <a:endParaRPr lang="en-SG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49E1EC0-E84E-80C2-6CA1-A82109D8D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8" y="1380962"/>
            <a:ext cx="9112383" cy="497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2278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C0C12-9581-D960-5A78-15DD3AC61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FB8CE6C7-751C-B09B-FCB7-6B4AD527D51B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28FB334E-EFFE-A074-40DF-58E815FD21C0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Split on Credit: Classification error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用信用历史分裂：分类误差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09FD9A04-C0FB-4038-A5D7-8D24B8E39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2E620A-CEF3-DE16-1195-0D6A7C427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27CAEA-4E83-AB9A-BD34-C792D110C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30</a:t>
            </a:fld>
            <a:endParaRPr lang="en-SG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C27374-2EBC-14C1-C48A-3BFD1D22F8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52" y="1982324"/>
            <a:ext cx="8660296" cy="385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61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732DF-F8D7-0488-6B8B-A146726DA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D86D01F9-A2A8-F89C-036F-B94A1072379E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2F6F9774-CA3E-49F2-24C6-C215156A955F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Choice 2: Split on Term?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选择</a:t>
            </a:r>
            <a:r>
              <a:rPr lang="en-US" altLang="zh-CN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2</a:t>
            </a:r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：用条款分裂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58BC7D75-17F2-FB50-A7B8-D0039ADC8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1C09A4-ED90-8458-CB35-51F61380D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7FDF23-BA3C-E726-83FA-5CDC093A0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31</a:t>
            </a:fld>
            <a:endParaRPr lang="en-SG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35F5B23-A84C-6EA6-4A07-F7DBFC452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703" y="1702904"/>
            <a:ext cx="4594593" cy="430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367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8F936-494A-B687-0B1C-5D48DE107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6AB8C016-A203-DA59-A10C-7E5399357BF3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3E423FEB-3B70-6438-9C4E-8D006B365FE3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Evaluating the split on Term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评估“用条款分裂”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F3572765-8729-6C27-6B3B-59F626A59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320866F-FCA5-9010-9ABD-0003561AB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8E378E-9D07-A5AB-D985-6378B6AA3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32</a:t>
            </a:fld>
            <a:endParaRPr lang="en-SG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8DF89B-A24D-659C-EB45-C9EF7680A4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96" y="2000137"/>
            <a:ext cx="8435008" cy="380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8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38CF3-4BFE-B041-C569-E127F9ACA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9E90BF80-2B5E-94B6-5F68-7D9F3960A454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1312E353-925E-7374-5BE8-C4601FAD104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Comparison between two splits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两种方案对比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11811302-F956-115D-3569-DF3FAB603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94F7BC-6066-1133-DDAC-7D3814AD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ACDFC3-48BE-3B28-77D1-30B025559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33</a:t>
            </a:fld>
            <a:endParaRPr lang="en-SG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A15EE3-31BD-91FB-C9B6-25BDD9EC6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57" y="1580609"/>
            <a:ext cx="8049086" cy="464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337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D7686-F718-AA57-4E54-0D6C0F7FF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7FF63CE8-60EE-ADFB-4028-99B469A5CDF8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2AFF7540-9123-A1A4-EA39-7F627E31C6D1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Feature split selection algorithm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特征分裂选择算法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73A3717A-3813-D59A-6682-5F8799093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92A656-7C5F-6957-B5EB-575249D85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6A115D-A851-EFA6-99C4-327134352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34</a:t>
            </a:fld>
            <a:endParaRPr lang="en-SG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C1BD015-0E77-FD97-6B8F-F182FEABE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14" y="2304648"/>
            <a:ext cx="8723685" cy="287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434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EB46A-3F51-BBA8-6C4F-5C71B0454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74FDD53-DC0D-3D70-E3AF-809225B78BE7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6DC9B016-E0B6-D22E-E4A6-142B3FD4B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4856D7-C96E-E761-816B-42DB89E9C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CC92F7-D5DF-F32D-22CD-A4C68FA8A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35</a:t>
            </a:fld>
            <a:endParaRPr lang="en-SG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1705D0D-B808-DF54-B169-28316BA3A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18575"/>
            <a:ext cx="9144000" cy="468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280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6B488-DAEF-E5CA-BFA9-D23E3F13D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0FCA59C2-CDD5-5A51-DB11-04FB98E5563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04F10B02-C6A0-9A62-E1D4-485021A8F741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We’ve learned a decision stump, what next?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决策树桩的下一步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DA80A844-E2EC-2167-E63C-BE7EBCA82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35E0E63-56CA-599D-E750-E461947A4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A5804A-54D1-4E37-D353-5D2747B92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36</a:t>
            </a:fld>
            <a:endParaRPr lang="en-SG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AF0BED-AAFE-244A-A1AD-C2C9E0B26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756" y="1729303"/>
            <a:ext cx="8302487" cy="439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165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805FD-9BE4-2394-9B57-EE08C25B2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6439AEC9-D490-120C-36BA-9447D84DE923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292867C3-64FB-10EB-6A15-C2B5D382ECA6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Tree learning = Recursive stump learning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树学习</a:t>
            </a:r>
            <a:r>
              <a:rPr lang="en-US" altLang="zh-CN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=</a:t>
            </a:r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递归树桩学习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D24B34A9-54AB-0D6D-CA65-43A10B574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3140F38-D4F3-BE8F-D689-F31DE02FF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0857DA-8CFF-66B8-31FA-417F059BC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37</a:t>
            </a:fld>
            <a:endParaRPr lang="en-SG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2DF769C-4C97-486E-B280-29125E064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702" y="1570383"/>
            <a:ext cx="7758868" cy="465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309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55BB9-86EF-814E-9603-44D36DD6E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EF08CF11-A152-702C-3A9B-A1E30C30A87D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CDE01A93-CF07-C186-319C-FF1B55B42F51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Second level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第</a:t>
            </a:r>
            <a:r>
              <a:rPr lang="en-US" altLang="zh-CN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2</a:t>
            </a:r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级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C4133EFA-518D-2424-BEB6-FD1FA3EC5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70A5E4-61D7-17C5-8528-D5347F491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A08303-3CFC-B134-03E6-5F32B74B3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38</a:t>
            </a:fld>
            <a:endParaRPr lang="en-SG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38FC56-9D52-EDD0-2876-52D499A6E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839" y="1455504"/>
            <a:ext cx="6832323" cy="49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6889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C24E1-98B4-730C-DD7C-68F19B14C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265A2CF6-D0BA-AA76-837F-79AB6D7C7898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A8A2B327-D1D2-9E7B-AF57-30D38E34574F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Final decision tree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最终的决策树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8B8283F7-CB89-D191-209C-FC5C40ABA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BB9FCE0-9625-EC14-4E1E-396EBCAC9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967B22-929A-6BD7-40D7-2BF76771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39</a:t>
            </a:fld>
            <a:endParaRPr lang="en-SG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3685156-5AB3-0D27-5839-E3B97698D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649" y="1465055"/>
            <a:ext cx="6892702" cy="481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96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C5889-94B1-455A-CBC3-C8EC201F6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FFC4C181-8C92-0544-49CC-0404860A1308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A0554717-9A6B-3352-41F9-09A539D75232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What makes a loan risky?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什么使贷款有风险？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929BA6A4-7CF1-955B-C8E5-888FF47A9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8306BFF-0325-0AB6-5510-9C17A854E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34BE98-E049-4A89-D824-ACABF44A4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4</a:t>
            </a:fld>
            <a:endParaRPr lang="en-SG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535B47-7DCC-A32B-BC62-ABABA62EF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922" y="1658723"/>
            <a:ext cx="6959000" cy="446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513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7E3E4-9CE6-3E54-164B-CA18BECC2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84D979DC-3DBF-7A6F-5A33-AEAFDB242201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2C4FD170-DCE1-3F13-3505-810B9E21BC2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Simple greedy decision tree learning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简单的贪心决策树学习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5BEB10BD-7032-BEE1-B918-7A1B0A223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F53383C-3094-EC8E-074D-B3F598352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2412D9-2E0E-F565-CD1A-1501A1F67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40</a:t>
            </a:fld>
            <a:endParaRPr lang="en-SG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F4DE6F-ECDA-8FC2-02BD-86034D411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461" y="1549325"/>
            <a:ext cx="8515350" cy="438574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69598E1-77FA-A3FC-878A-19921C2D5744}"/>
              </a:ext>
            </a:extLst>
          </p:cNvPr>
          <p:cNvSpPr txBox="1"/>
          <p:nvPr/>
        </p:nvSpPr>
        <p:spPr>
          <a:xfrm>
            <a:off x="4067708" y="5857461"/>
            <a:ext cx="2216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什么时候停止？？</a:t>
            </a:r>
          </a:p>
        </p:txBody>
      </p:sp>
    </p:spTree>
    <p:extLst>
      <p:ext uri="{BB962C8B-B14F-4D97-AF65-F5344CB8AC3E}">
        <p14:creationId xmlns:p14="http://schemas.microsoft.com/office/powerpoint/2010/main" val="3554250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0C856-73AC-9B97-E63B-134C4FC0F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ADDFE124-BC9C-116A-BF32-3C8692282450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3E118C48-7DDE-9CC8-6798-782753AA8FF6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Stopping condition 1: All data agrees on y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停止条件</a:t>
            </a:r>
            <a:r>
              <a:rPr lang="en-US" altLang="zh-CN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1</a:t>
            </a:r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：所有数据均为</a:t>
            </a:r>
            <a:r>
              <a:rPr lang="en-US" altLang="zh-CN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y</a:t>
            </a:r>
            <a:endParaRPr lang="zh-CN" altLang="en-US" sz="2800" b="1" dirty="0">
              <a:solidFill>
                <a:schemeClr val="accent4"/>
              </a:solidFill>
              <a:latin typeface="+mn-lt"/>
              <a:ea typeface="华文中宋" panose="02010600040101010101" pitchFamily="2" charset="-122"/>
              <a:cs typeface="+mn-cs"/>
            </a:endParaRP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B2688A9A-36B4-6FA5-3B5F-355B96859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7026A0E-B13A-8EBC-91FA-4CD29FDF7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E0FC0A-AC1A-9842-003D-563A29C1D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41</a:t>
            </a:fld>
            <a:endParaRPr lang="en-SG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1288C2-99D1-E548-28FD-DB76424AA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205" y="1474904"/>
            <a:ext cx="6771861" cy="488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300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D0C42-CCDE-3557-DF1B-E10EC639E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45A54535-53C8-1237-42A3-0114EA57C9BB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CCD7676A-0339-BAEF-4549-E4C8792FB8E2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Stopping condition 2: Already split on all features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停止条件</a:t>
            </a:r>
            <a:r>
              <a:rPr lang="en-US" altLang="zh-CN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2</a:t>
            </a:r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：所有特征都分裂了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8BDC2760-0A13-1AC9-16B3-9C337E0CA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F29E148-6389-E9CB-0F24-504F9F770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ED2EB7-7AAD-B4B2-2064-DDE237E44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42</a:t>
            </a:fld>
            <a:endParaRPr lang="en-SG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666B321-C1BC-9DFB-3BE7-8BB34619B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660" y="1475317"/>
            <a:ext cx="6776680" cy="488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313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72081-B5EE-38E7-8E52-4DDC582B6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C26235CB-E35F-CFF6-95DA-D3A1AC997E4D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FD5AB4E3-F1A3-59F1-03A5-6C835DBEC36F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Greedy decision tree learning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贪心决策树学习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A1DE3E3C-15A5-32A4-2BB4-C767D2C41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30054FF-04FB-6EAD-5ABD-1FF1C2A26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BA4F32-BB01-16A3-8C38-57F534488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43</a:t>
            </a:fld>
            <a:endParaRPr lang="en-SG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0E293D-BA7E-2889-478C-9D832B15D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40" y="2274188"/>
            <a:ext cx="8938591" cy="321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19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9D373-1C9C-EFBA-6F17-DDCC5EB92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8FBE1908-C29D-CB8F-16C6-61C153B9347C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6EFA30C3-3AFE-012D-E09E-740F5E91E93F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Is this a good idea?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是一个好主意吗？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B02219FE-BE09-8188-DA36-0565A35D8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0A4788-52F1-6CD3-A954-EDEF31157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8A8E5D-5C6F-5D9C-CA6F-7C6997C19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44</a:t>
            </a:fld>
            <a:endParaRPr lang="en-SG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DDF291A-6CE1-351E-F50C-D1D31CDF7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75" y="1980912"/>
            <a:ext cx="6685722" cy="397251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F80E81F-DA8D-D68C-C5D7-1B2E933C6D9E}"/>
              </a:ext>
            </a:extLst>
          </p:cNvPr>
          <p:cNvSpPr txBox="1"/>
          <p:nvPr/>
        </p:nvSpPr>
        <p:spPr>
          <a:xfrm>
            <a:off x="549196" y="5873918"/>
            <a:ext cx="25584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提示：停止条件不对</a:t>
            </a:r>
          </a:p>
        </p:txBody>
      </p:sp>
    </p:spTree>
    <p:extLst>
      <p:ext uri="{BB962C8B-B14F-4D97-AF65-F5344CB8AC3E}">
        <p14:creationId xmlns:p14="http://schemas.microsoft.com/office/powerpoint/2010/main" val="42927310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BC265-1E12-2FD1-5737-6CAAC103B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627F72BA-B951-B013-0993-484FDA087758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B834F58E-4FAC-D08A-EFD3-790C9E5BAAAD}"/>
              </a:ext>
            </a:extLst>
          </p:cNvPr>
          <p:cNvSpPr txBox="1">
            <a:spLocks/>
          </p:cNvSpPr>
          <p:nvPr/>
        </p:nvSpPr>
        <p:spPr>
          <a:xfrm>
            <a:off x="1" y="77483"/>
            <a:ext cx="9143999" cy="8402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Stopping condition 3: Stop if error doesn’t decrease???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停止条件</a:t>
            </a:r>
            <a:r>
              <a:rPr lang="en-US" altLang="zh-CN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3</a:t>
            </a:r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：错误率不下降就停止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57383E5C-B967-6A95-DC44-98924A6ED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315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93478C6-E88B-9611-FA36-5F1461B54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5D3D91-4507-0395-8072-B9C3AF2FD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45</a:t>
            </a:fld>
            <a:endParaRPr lang="en-SG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A579D50-716F-B0E6-3384-7025991F4B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27" y="1882761"/>
            <a:ext cx="9144000" cy="371887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929FFF6-D329-E8F6-B87D-D0133DD349C4}"/>
              </a:ext>
            </a:extLst>
          </p:cNvPr>
          <p:cNvSpPr txBox="1"/>
          <p:nvPr/>
        </p:nvSpPr>
        <p:spPr>
          <a:xfrm>
            <a:off x="549196" y="5873918"/>
            <a:ext cx="25584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提示：停止条件不对</a:t>
            </a:r>
          </a:p>
        </p:txBody>
      </p:sp>
    </p:spTree>
    <p:extLst>
      <p:ext uri="{BB962C8B-B14F-4D97-AF65-F5344CB8AC3E}">
        <p14:creationId xmlns:p14="http://schemas.microsoft.com/office/powerpoint/2010/main" val="24609525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3B557-E589-6927-DAD7-972618933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C52F07E1-E461-D46A-CADE-6C8FE706CB5D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F055FBC8-8C7D-FA57-7EFA-C029FFD7CF27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Consider split on x[1]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考虑用</a:t>
            </a:r>
            <a:r>
              <a:rPr lang="en-US" altLang="zh-CN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x[1]</a:t>
            </a:r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分裂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744B0F27-4087-95C8-CB8E-48280C441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315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1F11EB5-0B5A-0561-E249-B5C8A2CA0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ABC3A0-C866-B1EC-6E68-D7DFAAEED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46</a:t>
            </a:fld>
            <a:endParaRPr lang="en-SG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72CB71-4421-7568-D120-E7DFB7C42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69" y="1868534"/>
            <a:ext cx="8753061" cy="376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627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4F7BB-932A-1270-2AA0-74BECFF4E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50708086-4E52-54F8-B7E2-069C3E33D3F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33512AFC-708C-8270-CC51-53EEC6E03C0F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Consider split on x[2]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考虑用</a:t>
            </a:r>
            <a:r>
              <a:rPr lang="en-US" altLang="zh-CN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x[2]</a:t>
            </a:r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分裂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13A9F7-B886-7D35-357E-4C19B9658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315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979185-504B-DCC2-3170-8B086FA3B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1D06D9-EE84-E373-7523-F62241258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47</a:t>
            </a:fld>
            <a:endParaRPr lang="en-SG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627A8D2-614D-49C9-F73D-ED469A46C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95" y="1849550"/>
            <a:ext cx="8791508" cy="378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780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ABEC4-10C6-C884-16E5-30E680F0D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21E6EA9F-60AE-676B-76D1-78431F8E6D28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9A79A20A-3978-9DC1-5D80-E90D96932E40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Final tree with stopping condition 3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停止条件</a:t>
            </a:r>
            <a:r>
              <a:rPr lang="en-US" altLang="zh-CN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3</a:t>
            </a:r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得到的最终决策树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B9970559-38DE-27FF-6879-25BBCE514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315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813C72-F691-996E-52BC-AEC46BA4A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251397-0FBD-2189-DD87-2DB9934C3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48</a:t>
            </a:fld>
            <a:endParaRPr lang="en-SG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DEF25E-DF84-5F89-8A59-3236182DC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077" y="1773945"/>
            <a:ext cx="6805761" cy="401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687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897C5-ACE9-2A26-1B2A-85770BA54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92A28BDD-0C79-A366-7A35-8B76CACDC7F8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FAFFA302-9A36-901E-DEA2-F55866548B2C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Without stopping condition 3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没有停止条件</a:t>
            </a:r>
            <a:r>
              <a:rPr lang="en-US" altLang="zh-CN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3</a:t>
            </a:r>
            <a:endParaRPr lang="zh-CN" altLang="en-US" sz="2800" b="1" dirty="0">
              <a:solidFill>
                <a:schemeClr val="accent4"/>
              </a:solidFill>
              <a:latin typeface="+mn-lt"/>
              <a:ea typeface="华文中宋" panose="02010600040101010101" pitchFamily="2" charset="-122"/>
              <a:cs typeface="+mn-cs"/>
            </a:endParaRP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C9EC72A1-71FC-AB19-B23A-A8AFD2E31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315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529857-BD6C-1A4E-B345-72AE248B7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AB79E5-3EF5-A9AA-2BD8-16B47A6DF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49</a:t>
            </a:fld>
            <a:endParaRPr lang="en-SG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74ECB06-1B54-C251-092D-E8307A785E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32" y="1541370"/>
            <a:ext cx="8349208" cy="440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9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7EC9C-BE20-7B97-303E-3EE505F52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E5851645-10A8-F54E-28BB-DFE37F53E1A2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28F8EEEA-D00C-6AC9-B5F8-7343E8533063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Credit history explained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信用历史说明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4D11E55B-EF00-1618-8E5F-0926B147F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1E7041F-4415-8DFA-2155-699148474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0B8AB0-0CFE-D3E8-FBF4-8C650F87C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5</a:t>
            </a:fld>
            <a:endParaRPr lang="en-SG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CC58981-083D-DF90-56F1-1A6AD8E2C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620" y="1436928"/>
            <a:ext cx="8885363" cy="49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3457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8338F-2BDE-D607-2F12-4BEAAA1A5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0D231E61-735F-D5A7-7307-B656E0379807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0C85062A-E136-126B-086B-59CDFB8E7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315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E213CC4-36D1-21E6-9A11-5B3AE852C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54D4C2-E959-A200-ABA9-0A7C0F7BA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50</a:t>
            </a:fld>
            <a:endParaRPr lang="en-SG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BE6FC97-0743-0F72-0051-281A7838E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727" y="1647078"/>
            <a:ext cx="9144000" cy="460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893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F0644-604D-B324-729F-168BE9C14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85622902-1241-7B1F-C362-5CA579AB9160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22662CCF-6438-47FA-C525-032405C96B77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How do we use real values inputs?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我们如何使用真实值输入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FB133D76-08F9-9130-BB41-15ABF7E00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315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2C7696D-01B7-5EA0-EEEB-767297398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C17CB7-2271-3A11-6B7E-CF3D0B49E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51</a:t>
            </a:fld>
            <a:endParaRPr lang="en-SG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47AC37A-0C0A-993A-45D5-0957DF126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405" y="1503222"/>
            <a:ext cx="6431189" cy="465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832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7DE7F-642F-7976-6D13-616515734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82178747-01ED-21BF-0DD8-A20310C8D0F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483660EE-2436-F913-B57A-5C6FCA05F6B3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Threshold split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阈值分裂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E783E91-5C99-440A-18DC-0A407130B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315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F35607-6F22-BD58-FE06-362AB023A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47C58E-675C-2801-8F6A-A28F1F403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52</a:t>
            </a:fld>
            <a:endParaRPr lang="en-SG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5A397D-4408-4659-861E-81786C522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1846023"/>
            <a:ext cx="8458200" cy="403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856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D184A-9F7C-2B84-4ABF-5D8E15E21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99D3DC9D-1A73-5755-BFF6-D9B485978A98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DFA58AE1-2CE0-3E2C-C131-14FA05DE3B42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Finding the best threshold split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寻找最好的阈值分裂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167A29EE-7130-735C-6938-8D4C686D9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315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B9C74A-CE83-CAAD-D723-37D4D1BFC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C144D8-8C15-26E1-8C13-D642DAC82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53</a:t>
            </a:fld>
            <a:endParaRPr lang="en-SG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E04AAA-B9B8-5E49-AB7D-812EB05161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64" y="1882133"/>
            <a:ext cx="8289471" cy="409256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E9C4454-8AA2-C622-3D93-749B38A6D88E}"/>
              </a:ext>
            </a:extLst>
          </p:cNvPr>
          <p:cNvSpPr txBox="1"/>
          <p:nvPr/>
        </p:nvSpPr>
        <p:spPr>
          <a:xfrm>
            <a:off x="5791200" y="2291443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选择的阈值</a:t>
            </a:r>
          </a:p>
        </p:txBody>
      </p:sp>
    </p:spTree>
    <p:extLst>
      <p:ext uri="{BB962C8B-B14F-4D97-AF65-F5344CB8AC3E}">
        <p14:creationId xmlns:p14="http://schemas.microsoft.com/office/powerpoint/2010/main" val="22933772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BEA94-7EF2-A95C-A864-2CA2B8B5C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0EDE34AE-158C-FE74-5503-B2CDA3A753CE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04EDD7AC-3BB2-2C93-D35A-CB152594A61E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Consider a threshold between points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考虑点之间的阈值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F9115CA7-8288-EE4E-8D8B-1154816CE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315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CDBAEA-4C61-4595-4DEF-4CFCAD5CA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2C1216-769D-3719-2F06-FBEF9B4BC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54</a:t>
            </a:fld>
            <a:endParaRPr lang="en-SG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A9EBB29-E4EC-BB0C-C723-7871CAD9F4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14" y="2005220"/>
            <a:ext cx="8175171" cy="37367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2CD7802-27D1-22B9-B503-DB12DBA0F153}"/>
                  </a:ext>
                </a:extLst>
              </p:cNvPr>
              <p:cNvSpPr txBox="1"/>
              <p:nvPr/>
            </p:nvSpPr>
            <p:spPr>
              <a:xfrm>
                <a:off x="484414" y="2852057"/>
                <a:ext cx="33364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zh-CN" altLang="en-US" sz="2000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zh-CN" altLang="en-US" sz="2000" dirty="0"/>
                  <a:t>之间的分类误差相同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2CD7802-27D1-22B9-B503-DB12DBA0F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14" y="2852057"/>
                <a:ext cx="3336471" cy="400110"/>
              </a:xfrm>
              <a:prstGeom prst="rect">
                <a:avLst/>
              </a:prstGeom>
              <a:blipFill>
                <a:blip r:embed="rId5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41257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7EED6-A29E-B764-5B42-67EA732D1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6D83B066-74BB-626B-831E-9AB3C1863C58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0FB78062-C8D5-ECB6-F811-33EAF22ADCE0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Only need to consider mid-points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只需要考虑中点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7B7114F6-28F1-62F1-504F-C3D2AAE4D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315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3EFD0D-2E77-AAD9-50E4-BE67EF324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27A2F9-0960-FC31-F1E3-1DF74F1C4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55</a:t>
            </a:fld>
            <a:endParaRPr lang="en-SG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9115E5B-10A8-AD81-1E35-622D03AAF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93" y="1997023"/>
            <a:ext cx="7881257" cy="38640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E1B2161-D522-371D-32BD-B06EA5740065}"/>
                  </a:ext>
                </a:extLst>
              </p:cNvPr>
              <p:cNvSpPr txBox="1"/>
              <p:nvPr/>
            </p:nvSpPr>
            <p:spPr>
              <a:xfrm>
                <a:off x="4474028" y="1997023"/>
                <a:ext cx="169272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只需要</m:t>
                    </m:r>
                  </m:oMath>
                </a14:m>
                <a:r>
                  <a:rPr lang="zh-CN" altLang="en-US" sz="2000" dirty="0"/>
                  <a:t>考虑有限的分裂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E1B2161-D522-371D-32BD-B06EA5740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028" y="1997023"/>
                <a:ext cx="1692729" cy="707886"/>
              </a:xfrm>
              <a:prstGeom prst="rect">
                <a:avLst/>
              </a:prstGeom>
              <a:blipFill>
                <a:blip r:embed="rId5"/>
                <a:stretch>
                  <a:fillRect l="-3957" t="-5172" b="-14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79400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563DC-DD93-A3BE-70C3-134D0CB94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527AE497-1FD5-1B66-BC05-9694C642F404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9DFEE38C-BA6D-20C4-0587-587A6FAC1E3E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Threshold split selection algorithm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阈值分裂选择算法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9AA0E774-DC1F-E60E-31AE-536D5F211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315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7BDE4A4-D963-1B97-4EB6-68FCE99E6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3F533A-5D21-1573-AD51-2F2638864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56</a:t>
            </a:fld>
            <a:endParaRPr lang="en-SG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1A91802-9AD1-5B76-DCB7-81FDE51297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14" y="1721381"/>
            <a:ext cx="8749053" cy="29040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DBCCEC78-6CB0-26C5-1420-8F46533B45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1471203"/>
                  </p:ext>
                </p:extLst>
              </p:nvPr>
            </p:nvGraphicFramePr>
            <p:xfrm>
              <a:off x="1257300" y="5012871"/>
              <a:ext cx="6667500" cy="1107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11250">
                      <a:extLst>
                        <a:ext uri="{9D8B030D-6E8A-4147-A177-3AD203B41FA5}">
                          <a16:colId xmlns:a16="http://schemas.microsoft.com/office/drawing/2014/main" val="4110628798"/>
                        </a:ext>
                      </a:extLst>
                    </a:gridCol>
                    <a:gridCol w="1111250">
                      <a:extLst>
                        <a:ext uri="{9D8B030D-6E8A-4147-A177-3AD203B41FA5}">
                          <a16:colId xmlns:a16="http://schemas.microsoft.com/office/drawing/2014/main" val="1721152534"/>
                        </a:ext>
                      </a:extLst>
                    </a:gridCol>
                    <a:gridCol w="1111250">
                      <a:extLst>
                        <a:ext uri="{9D8B030D-6E8A-4147-A177-3AD203B41FA5}">
                          <a16:colId xmlns:a16="http://schemas.microsoft.com/office/drawing/2014/main" val="526992933"/>
                        </a:ext>
                      </a:extLst>
                    </a:gridCol>
                    <a:gridCol w="1111250">
                      <a:extLst>
                        <a:ext uri="{9D8B030D-6E8A-4147-A177-3AD203B41FA5}">
                          <a16:colId xmlns:a16="http://schemas.microsoft.com/office/drawing/2014/main" val="549123680"/>
                        </a:ext>
                      </a:extLst>
                    </a:gridCol>
                    <a:gridCol w="1111250">
                      <a:extLst>
                        <a:ext uri="{9D8B030D-6E8A-4147-A177-3AD203B41FA5}">
                          <a16:colId xmlns:a16="http://schemas.microsoft.com/office/drawing/2014/main" val="2915139602"/>
                        </a:ext>
                      </a:extLst>
                    </a:gridCol>
                    <a:gridCol w="1111250">
                      <a:extLst>
                        <a:ext uri="{9D8B030D-6E8A-4147-A177-3AD203B41FA5}">
                          <a16:colId xmlns:a16="http://schemas.microsoft.com/office/drawing/2014/main" val="1798938196"/>
                        </a:ext>
                      </a:extLst>
                    </a:gridCol>
                  </a:tblGrid>
                  <a:tr h="308942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b="1" i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kern="1200" dirty="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 kern="1200" dirty="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1800" b="1" i="1" kern="1200" dirty="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1800" b="1" i="1" kern="1200" dirty="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800" b="1" i="1" kern="1200" dirty="0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sz="1800" b="1" i="1" kern="1200" dirty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b="1" i="1" dirty="0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b="1" i="1" dirty="0" smtClean="0"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091528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t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39 yr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$60k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12625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error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0.7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0.4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952683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DBCCEC78-6CB0-26C5-1420-8F46533B45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1471203"/>
                  </p:ext>
                </p:extLst>
              </p:nvPr>
            </p:nvGraphicFramePr>
            <p:xfrm>
              <a:off x="1257300" y="5012871"/>
              <a:ext cx="6667500" cy="1107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11250">
                      <a:extLst>
                        <a:ext uri="{9D8B030D-6E8A-4147-A177-3AD203B41FA5}">
                          <a16:colId xmlns:a16="http://schemas.microsoft.com/office/drawing/2014/main" val="4110628798"/>
                        </a:ext>
                      </a:extLst>
                    </a:gridCol>
                    <a:gridCol w="1111250">
                      <a:extLst>
                        <a:ext uri="{9D8B030D-6E8A-4147-A177-3AD203B41FA5}">
                          <a16:colId xmlns:a16="http://schemas.microsoft.com/office/drawing/2014/main" val="1721152534"/>
                        </a:ext>
                      </a:extLst>
                    </a:gridCol>
                    <a:gridCol w="1111250">
                      <a:extLst>
                        <a:ext uri="{9D8B030D-6E8A-4147-A177-3AD203B41FA5}">
                          <a16:colId xmlns:a16="http://schemas.microsoft.com/office/drawing/2014/main" val="526992933"/>
                        </a:ext>
                      </a:extLst>
                    </a:gridCol>
                    <a:gridCol w="1111250">
                      <a:extLst>
                        <a:ext uri="{9D8B030D-6E8A-4147-A177-3AD203B41FA5}">
                          <a16:colId xmlns:a16="http://schemas.microsoft.com/office/drawing/2014/main" val="549123680"/>
                        </a:ext>
                      </a:extLst>
                    </a:gridCol>
                    <a:gridCol w="1111250">
                      <a:extLst>
                        <a:ext uri="{9D8B030D-6E8A-4147-A177-3AD203B41FA5}">
                          <a16:colId xmlns:a16="http://schemas.microsoft.com/office/drawing/2014/main" val="2915139602"/>
                        </a:ext>
                      </a:extLst>
                    </a:gridCol>
                    <a:gridCol w="1111250">
                      <a:extLst>
                        <a:ext uri="{9D8B030D-6E8A-4147-A177-3AD203B41FA5}">
                          <a16:colId xmlns:a16="http://schemas.microsoft.com/office/drawing/2014/main" val="179893819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100000" t="-8333" r="-401093" b="-2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1099" t="-8333" r="-303297" b="-2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301099" t="-8333" r="-203297" b="-2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1648" t="-8333" r="-2747" b="-2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91528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t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39 yr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$60k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12625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error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0.7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0.4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9526831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917069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A8185-7B3E-5E89-D68F-70A27D346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6733474B-857D-7035-4A97-44417825E15C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290D5A06-25D2-96E1-D6D7-8F4E060CE332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Visualizing the threshold split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可视化阈值分裂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B3AF30FD-57E6-8077-E85B-5E3959DA4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315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A58995F-3F7F-D0B3-2E5C-C1DAA9970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09CBD8-53BC-3D0E-5483-6D12EBD3E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57</a:t>
            </a:fld>
            <a:endParaRPr lang="en-SG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E57873A-504D-C8C8-C619-BECF6D353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85" y="1959216"/>
            <a:ext cx="8817429" cy="40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156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E9737-7F4A-F0F7-65C4-92AA8DA1C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95AA201B-C096-1DDE-3FED-E52B8CA14459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E6BFAE19-8D75-E533-9033-23DD56566204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Visualizing the threshold split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可视化阈值分裂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21D10A87-7942-281E-6008-4042661B8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315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05AFF4-6662-5AB7-9894-FF9D3623A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BB6EE5-FA00-BE33-ABA4-7EE194075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58</a:t>
            </a:fld>
            <a:endParaRPr lang="en-SG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A92EE0-1BE3-4491-1B5D-9FE760C2F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25" y="2104073"/>
            <a:ext cx="8515350" cy="41901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A075E15-A776-A177-E75A-CADA38B86C60}"/>
                  </a:ext>
                </a:extLst>
              </p:cNvPr>
              <p:cNvSpPr txBox="1"/>
              <p:nvPr/>
            </p:nvSpPr>
            <p:spPr>
              <a:xfrm>
                <a:off x="585248" y="1507481"/>
                <a:ext cx="32820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i="0" dirty="0">
                    <a:latin typeface="+mj-lt"/>
                  </a:rPr>
                  <a:t>Split on Age &gt;= 38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A075E15-A776-A177-E75A-CADA38B86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48" y="1507481"/>
                <a:ext cx="3282044" cy="461665"/>
              </a:xfrm>
              <a:prstGeom prst="rect">
                <a:avLst/>
              </a:prstGeom>
              <a:blipFill>
                <a:blip r:embed="rId5"/>
                <a:stretch>
                  <a:fillRect l="-2788" t="-13158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448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970D3-7D37-D160-4207-CE9201952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D6685386-D7BF-5427-FE27-E04E81FAFB80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65D92F7F-5321-0FCE-B168-D3180D14E982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Visualizing the threshold split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可视化阈值分裂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2CBADEB6-010C-F3B7-781F-BB03F9CCE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315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18D37D7-A2FC-D495-E219-1F0B9499E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4FF146-EC5F-AC79-CC54-A793D3B6D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59</a:t>
            </a:fld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578BB94-D5B8-2ABA-DE60-E039DD074B6F}"/>
                  </a:ext>
                </a:extLst>
              </p:cNvPr>
              <p:cNvSpPr txBox="1"/>
              <p:nvPr/>
            </p:nvSpPr>
            <p:spPr>
              <a:xfrm>
                <a:off x="585248" y="1507481"/>
                <a:ext cx="44548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+mj-lt"/>
                  </a:rPr>
                  <a:t>Depth 2: Split on Income &gt;= $60K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578BB94-D5B8-2ABA-DE60-E039DD074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48" y="1507481"/>
                <a:ext cx="4454838" cy="461665"/>
              </a:xfrm>
              <a:prstGeom prst="rect">
                <a:avLst/>
              </a:prstGeom>
              <a:blipFill>
                <a:blip r:embed="rId4"/>
                <a:stretch>
                  <a:fillRect l="-2052" t="-13158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157E2836-4D4E-E410-F15B-C3CD40682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458" y="2185546"/>
            <a:ext cx="8681356" cy="408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894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611B3-EF07-6406-1585-3142E80B9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1FEF1BB6-FD1D-4988-910E-058F9E075BD1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B609C76B-CB36-B28F-7C7E-AC513AF19393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Income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收入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6A7F7F7E-7654-866D-D54D-1F7CB8988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D52723D-E9DB-7B5B-4053-0306ECC21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19019E-90E3-399B-8E68-BD56ACAF4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6</a:t>
            </a:fld>
            <a:endParaRPr lang="en-SG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B23D8A-6563-AEA0-2698-D550A3CBB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36" y="1592575"/>
            <a:ext cx="8945928" cy="476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4834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6D20E-9706-D850-E9EB-D6EB56FB1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06C4450F-9943-CD8F-A655-BD8A1FC7568C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C619B5BF-8A2F-D76F-7B6F-F92DF275425E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Visualizing the threshold split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可视化阈值分裂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1ABD5116-C38B-453A-4BE0-24258B68B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315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B98F377-9783-A68B-F12B-32C506A5A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0EE7BF-BACD-E8C8-A096-5C6429DF8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60</a:t>
            </a:fld>
            <a:endParaRPr lang="en-SG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2B4C1FB-EDB0-DC54-F635-FB04A69607E6}"/>
              </a:ext>
            </a:extLst>
          </p:cNvPr>
          <p:cNvSpPr txBox="1"/>
          <p:nvPr/>
        </p:nvSpPr>
        <p:spPr>
          <a:xfrm>
            <a:off x="585248" y="1507481"/>
            <a:ext cx="4454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+mj-lt"/>
              </a:rPr>
              <a:t>Each split partitions the 2-D space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D76103C-A8D3-69A5-700D-8E3268DDE3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15" y="2667000"/>
            <a:ext cx="5459944" cy="305992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B3215F8-4B32-D414-B981-2E184A296C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827" y="2530929"/>
            <a:ext cx="3101330" cy="333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790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0C1B5-5FBD-69F3-44F2-BE2630DDB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252BE384-10AB-B9D2-D2F0-4F8E168D5007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A2105C10-98F4-A8DB-722B-E32D5ECFA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315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8801513-2465-DF99-3BE4-1E8009D4C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626020-5D93-0478-02C0-7A05B5328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61</a:t>
            </a:fld>
            <a:endParaRPr lang="en-SG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CD690EE-30EF-90C1-60D5-4AD4E858C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727" y="1492725"/>
            <a:ext cx="9144000" cy="479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749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B6878-B8B2-353A-59DB-ADA237542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5D013A2C-2C64-A7C8-FD52-35A269E35E34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FC329ED5-13B3-CCE0-B9C3-CD0FF4C47B12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Logistic regression</a:t>
            </a:r>
          </a:p>
          <a:p>
            <a:pPr algn="ctr"/>
            <a:r>
              <a:rPr lang="en-US" altLang="zh-CN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Logistic</a:t>
            </a:r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回归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B80D9C19-822C-5F6F-FF86-D2A1001E1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315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19BA806-8EB2-F8EF-8E86-85FCE4BC5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41FF1D-1B5D-7EC0-87C2-F648F6C96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62</a:t>
            </a:fld>
            <a:endParaRPr lang="en-SG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4DC0917-1023-B582-17DC-57F01637B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079" y="1724890"/>
            <a:ext cx="7502114" cy="440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693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A7C83-BC94-1A84-D919-CAF5B3044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2729FB46-4643-63A9-931F-CFB5433432D5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E0EB5701-5A4B-CC02-D4A0-EF43F365743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Depth 1: Split on x[1]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第</a:t>
            </a:r>
            <a:r>
              <a:rPr lang="en-US" altLang="zh-CN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1</a:t>
            </a:r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层：用</a:t>
            </a:r>
            <a:r>
              <a:rPr lang="en-US" altLang="zh-CN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x[1]</a:t>
            </a:r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分裂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DFF4B2B7-A249-09A9-2822-6062EBA10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315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D1C0AF-E03A-ACAC-68EB-5FBE33AC9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B75ED0-7CE4-9AC1-C4FA-C77866089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63</a:t>
            </a:fld>
            <a:endParaRPr lang="en-SG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33BBDA-D86B-AB8A-7018-C155848A0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08" y="1850929"/>
            <a:ext cx="7179584" cy="415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636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61B67-23F8-4277-C6FF-119A7ABDB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2E4B19B1-4705-C819-8889-5363B0A2E341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10700862-752A-A8FD-FB51-C81AAB739698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Depth 2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第</a:t>
            </a:r>
            <a:r>
              <a:rPr lang="en-US" altLang="zh-CN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2</a:t>
            </a:r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层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7B2CFB52-10FA-1E94-0E30-B69B11BEB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315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F9627FB-2E7C-EF7B-6CCA-08142DB3A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4EF90F-9331-3F8D-36A6-31E1102E6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64</a:t>
            </a:fld>
            <a:endParaRPr lang="en-SG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22113C-0982-994E-D42C-E49DDC1C60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85" y="1940732"/>
            <a:ext cx="8284029" cy="406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357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5243C-5AF2-8322-DE32-603B69B90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54F7F61F-4F94-4C85-8FF3-B86477F28F52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4B49C25A-B299-7E7E-6A80-5545BD5D6C95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Threshold split caveat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阈值分割警告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6CC5FF59-D512-7A5A-E57C-A219154AA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315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3A40D48-E608-C27D-F0D5-4F0825740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20DA51-4AB3-4912-8D98-14F957AF4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65</a:t>
            </a:fld>
            <a:endParaRPr lang="en-SG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29E4C8B-91D1-A425-3009-9ED09BEE2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986643"/>
            <a:ext cx="7880109" cy="362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520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EFD3D-86EC-A00B-03BC-BA1BC8F1E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686435FA-EA95-9B6A-374C-074575537220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E49BEBCF-0DBE-82D8-C87B-97BA7F7F11A8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Decision boundaries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决策边界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09E6C3C8-95EE-266F-FA96-0016B9F66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315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712FBAA-F5BB-41FE-AF6A-3A5275CE1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63D0CF-01D6-1037-0244-C780C7E33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66</a:t>
            </a:fld>
            <a:endParaRPr lang="en-SG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A4538E-861E-08D7-4871-3F30CD3FE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0" y="1890892"/>
            <a:ext cx="8420100" cy="405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4167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3AEE1-329D-2815-4A2F-5CDE5BF84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6AE3AFC5-3DFE-C4E7-7DBB-128DFA82FD5E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C964570D-0423-A6B7-4F3D-A237934A2985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Comparing decision boundaries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比较决策边界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CE386CCA-06EB-4876-FB07-700A95985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315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F232C4-220E-6BCA-D094-FE2DCDAE2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2BF309-8967-8983-DEFB-C1279D78D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67</a:t>
            </a:fld>
            <a:endParaRPr lang="en-SG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02C330F-FF06-6D54-EA10-7075E818A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20" y="1575074"/>
            <a:ext cx="7526760" cy="4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401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81AD8-A3A6-E974-0FB6-ED80CAF5C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A4E76BD5-1FAA-66C3-1E0F-B282BBE88380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CF9A2333-0F77-18D9-BF5B-EC6BCD1D2C68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Predicting probabilities with decision trees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用决策树预测概率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6CD9D42-0E45-EE1F-7442-081B1C18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315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F7B2C9-1D52-375B-F48B-ED0976727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ECEE68-4FB6-C275-96D5-6E640FAEA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68</a:t>
            </a:fld>
            <a:endParaRPr lang="en-SG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50EE0C-0730-0DF5-5CDC-587AA0792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69" y="2051115"/>
            <a:ext cx="8191061" cy="342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9701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9B6D7-EB0D-E02C-2B0D-34704C8DB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9649CC6-FBE5-C06E-038B-91801CC12C60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C2CDE9EE-1F27-8A12-7ADE-66E00F974191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Depth 1 probabilities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第</a:t>
            </a:r>
            <a:r>
              <a:rPr lang="en-US" altLang="zh-CN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1</a:t>
            </a:r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层概率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675904AA-EB1F-2EC3-A5CE-B92E05C62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315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A2ADD0B-48AD-E5B1-AEE8-B8E5C4C04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74B57A-CFDF-A09A-4CFD-D608F7E78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69</a:t>
            </a:fld>
            <a:endParaRPr lang="en-SG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7A49993-C18E-D04E-F0BC-D2D9DBD90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98" y="1633777"/>
            <a:ext cx="7691404" cy="449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64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14140-9B35-3033-ABE3-54051BF6D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4BD95090-9C1E-4A20-BEA5-11E731C13428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E831A826-FBB0-37A0-AF2D-37ADA650D9F1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Loan terms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贷款条款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81A23550-B94A-9E0D-B491-BEAA8F8E7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F02FEB6-DF73-EFAE-C14F-DED79CE33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0F6115-E1E4-56D5-F3D5-559460865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7</a:t>
            </a:fld>
            <a:endParaRPr lang="en-SG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8A138C-E936-B219-21C1-A05896C03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3" y="1701392"/>
            <a:ext cx="8860246" cy="444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386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970BA-FB25-2DCF-7559-F93AB0397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866336CA-CFA2-E7AD-3C21-A2E54200EC43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AD81ED14-44E7-0C50-393B-E9A379C54C11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Depth 2 probabilities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第</a:t>
            </a:r>
            <a:r>
              <a:rPr lang="en-US" altLang="zh-CN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2</a:t>
            </a:r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层概率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689EE2DA-2538-C017-76B1-AE4E01E7C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315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8459CE5-7D3F-39DD-6249-AA82E6E3B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28A656-2921-1CAC-04A3-3B99CC931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70</a:t>
            </a:fld>
            <a:endParaRPr lang="en-SG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A32C74-D6D5-8F77-35E4-FD0C682E6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43" y="1737962"/>
            <a:ext cx="8196514" cy="421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285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F7A8A-6FBF-C214-D92E-63C7CAA24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AEF63691-74B9-0568-ED93-4611B9F7DE31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DB6FCFAC-3428-9D09-EF2F-63FF9E6FC26F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Comparison with logistic regression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与</a:t>
            </a:r>
            <a:r>
              <a:rPr lang="en-US" altLang="zh-CN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Logistic</a:t>
            </a:r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回归对比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4CC4093F-CA8F-8D0B-3FB7-AB4F4D46B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315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5D02C5-A17C-5FE3-C50A-34877680C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195368-2411-AC30-09E4-291EECB01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71</a:t>
            </a:fld>
            <a:endParaRPr lang="en-SG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04BCFEE-BAC9-461E-2C4C-5D3329C63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311397"/>
            <a:ext cx="7891528" cy="501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381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CF767-5562-9512-F5FE-92D8FD57A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2200900D-45E4-5EBE-B716-5BFB5A298A63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4BF6DAFB-702B-F9CD-E0F6-9E7816C95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315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586A1F0-B447-EB75-D012-70A802980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66028D-B660-A8F2-6D58-54CA72DD7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72</a:t>
            </a:fld>
            <a:endParaRPr lang="en-SG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0C31AD-CB89-CFFC-4E18-DA16AEA5D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38561"/>
            <a:ext cx="9144000" cy="478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9122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3530D-9BF5-2BF4-7112-4C150D1C6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4E4089B4-F9C6-854E-DE2A-0A8D49F98680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AE0BB8F4-4BB4-2505-C2D9-E2EEA74B1CD2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What you can do now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总结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628F9712-8EB2-8884-7DD9-CC9C6A985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315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7D583CC-D0CC-0ECE-12EF-1C67EF06D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39CAA1-6874-6C38-FA0B-B23A75408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73</a:t>
            </a:fld>
            <a:endParaRPr lang="en-SG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EB8E0F-FC84-0E6B-2F10-599B54ACBAC8}"/>
              </a:ext>
            </a:extLst>
          </p:cNvPr>
          <p:cNvSpPr txBox="1"/>
          <p:nvPr/>
        </p:nvSpPr>
        <p:spPr>
          <a:xfrm>
            <a:off x="495300" y="1573998"/>
            <a:ext cx="822415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0" dirty="0">
                <a:latin typeface="+mj-lt"/>
              </a:rPr>
              <a:t>• Define a decision tree classifier</a:t>
            </a:r>
            <a:endParaRPr lang="en-US" altLang="zh-CN" sz="2800" i="1" dirty="0">
              <a:latin typeface="Cambria Math" panose="02040503050406030204" pitchFamily="18" charset="0"/>
            </a:endParaRPr>
          </a:p>
          <a:p>
            <a:r>
              <a:rPr lang="en-US" altLang="zh-CN" sz="2400" i="0" dirty="0">
                <a:latin typeface="+mj-lt"/>
              </a:rPr>
              <a:t>   </a:t>
            </a:r>
            <a:r>
              <a:rPr lang="zh-CN" altLang="en-US" sz="2400" i="0" dirty="0">
                <a:latin typeface="+mj-lt"/>
              </a:rPr>
              <a:t>定义一个决策树分类器</a:t>
            </a:r>
            <a:endParaRPr lang="en-US" altLang="zh-CN" sz="2400" i="0" dirty="0">
              <a:latin typeface="+mj-lt"/>
            </a:endParaRPr>
          </a:p>
          <a:p>
            <a:r>
              <a:rPr lang="en-US" altLang="zh-CN" sz="2800" i="0" dirty="0">
                <a:latin typeface="+mj-lt"/>
              </a:rPr>
              <a:t>• Interpret the output of a decision trees</a:t>
            </a:r>
            <a:endParaRPr lang="en-US" altLang="zh-CN" sz="2800" i="1" dirty="0">
              <a:latin typeface="Cambria Math" panose="02040503050406030204" pitchFamily="18" charset="0"/>
            </a:endParaRPr>
          </a:p>
          <a:p>
            <a:r>
              <a:rPr lang="en-US" altLang="zh-CN" sz="2400" dirty="0">
                <a:latin typeface="+mj-lt"/>
              </a:rPr>
              <a:t>   </a:t>
            </a:r>
            <a:r>
              <a:rPr lang="zh-CN" altLang="en-US" sz="2400" dirty="0">
                <a:latin typeface="+mj-lt"/>
              </a:rPr>
              <a:t>解释决策树的输入</a:t>
            </a:r>
            <a:endParaRPr lang="en-US" altLang="zh-CN" sz="2400" i="0" dirty="0">
              <a:latin typeface="+mj-lt"/>
            </a:endParaRPr>
          </a:p>
          <a:p>
            <a:r>
              <a:rPr lang="en-US" altLang="zh-CN" sz="2800" i="0" dirty="0">
                <a:latin typeface="+mj-lt"/>
              </a:rPr>
              <a:t>• Learn a decision tree classifier using greedy algorithm</a:t>
            </a:r>
          </a:p>
          <a:p>
            <a:r>
              <a:rPr lang="en-US" altLang="zh-CN" sz="2400" dirty="0"/>
              <a:t>   </a:t>
            </a:r>
            <a:r>
              <a:rPr lang="zh-CN" altLang="en-US" sz="2400" dirty="0"/>
              <a:t>用贪心算法学习决策树分类器</a:t>
            </a:r>
            <a:endParaRPr lang="en-US" altLang="zh-CN" sz="2400" dirty="0"/>
          </a:p>
          <a:p>
            <a:r>
              <a:rPr lang="en-US" altLang="zh-CN" sz="2800" i="0" dirty="0">
                <a:latin typeface="+mj-lt"/>
              </a:rPr>
              <a:t>• Traverse a decision tree to make predictions</a:t>
            </a:r>
          </a:p>
          <a:p>
            <a:r>
              <a:rPr lang="en-US" altLang="zh-CN" sz="2400" dirty="0">
                <a:latin typeface="+mj-lt"/>
              </a:rPr>
              <a:t>   </a:t>
            </a:r>
            <a:r>
              <a:rPr lang="zh-CN" altLang="en-US" sz="2400" dirty="0">
                <a:latin typeface="+mj-lt"/>
              </a:rPr>
              <a:t>遍历决策树做预测</a:t>
            </a:r>
            <a:endParaRPr lang="en-US" altLang="zh-CN" sz="2400" dirty="0">
              <a:latin typeface="+mj-lt"/>
            </a:endParaRPr>
          </a:p>
          <a:p>
            <a:r>
              <a:rPr lang="en-US" altLang="zh-CN" sz="2800" i="0" dirty="0">
                <a:latin typeface="+mj-lt"/>
              </a:rPr>
              <a:t>	- Majority class predictions</a:t>
            </a:r>
          </a:p>
          <a:p>
            <a:r>
              <a:rPr lang="en-US" altLang="zh-CN" sz="2400" dirty="0"/>
              <a:t>         </a:t>
            </a:r>
            <a:r>
              <a:rPr lang="zh-CN" altLang="en-US" sz="2400" dirty="0"/>
              <a:t>用主要分类预测</a:t>
            </a:r>
          </a:p>
        </p:txBody>
      </p:sp>
    </p:spTree>
    <p:extLst>
      <p:ext uri="{BB962C8B-B14F-4D97-AF65-F5344CB8AC3E}">
        <p14:creationId xmlns:p14="http://schemas.microsoft.com/office/powerpoint/2010/main" val="4054952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6">
            <a:extLst>
              <a:ext uri="{FF2B5EF4-FFF2-40B4-BE49-F238E27FC236}">
                <a16:creationId xmlns:a16="http://schemas.microsoft.com/office/drawing/2014/main" id="{0F249FFC-7242-1444-84BE-7CBEBEC51ED4}"/>
              </a:ext>
            </a:extLst>
          </p:cNvPr>
          <p:cNvCxnSpPr>
            <a:cxnSpLocks/>
          </p:cNvCxnSpPr>
          <p:nvPr/>
        </p:nvCxnSpPr>
        <p:spPr>
          <a:xfrm>
            <a:off x="179462" y="1126701"/>
            <a:ext cx="862911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50C08A7-7AC6-E61D-CA18-9548337FBC7A}"/>
              </a:ext>
            </a:extLst>
          </p:cNvPr>
          <p:cNvSpPr/>
          <p:nvPr/>
        </p:nvSpPr>
        <p:spPr>
          <a:xfrm>
            <a:off x="-11720" y="2738786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7030A0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Decision Trees: Overfitting</a:t>
            </a:r>
          </a:p>
          <a:p>
            <a:pPr algn="ctr"/>
            <a:r>
              <a:rPr lang="zh-CN" altLang="en-US" sz="3200" b="1" dirty="0"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决策树：过拟合</a:t>
            </a:r>
            <a:endParaRPr lang="en-SG" altLang="zh-CN" sz="2400" b="1" dirty="0">
              <a:solidFill>
                <a:schemeClr val="tx1">
                  <a:lumMod val="50000"/>
                  <a:lumOff val="50000"/>
                </a:schemeClr>
              </a:solidFill>
              <a:ea typeface="华文中宋" panose="02010600040101010101" pitchFamily="2" charset="-122"/>
            </a:endParaRPr>
          </a:p>
        </p:txBody>
      </p:sp>
      <p:pic>
        <p:nvPicPr>
          <p:cNvPr id="8" name="Picture 4" descr="University of Science and Technology of China - Wikipedia">
            <a:extLst>
              <a:ext uri="{FF2B5EF4-FFF2-40B4-BE49-F238E27FC236}">
                <a16:creationId xmlns:a16="http://schemas.microsoft.com/office/drawing/2014/main" id="{D315FCA1-4E1D-EE0E-1A9F-FBC963D7A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422" y="162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5656FD5-5F82-211E-3375-CAF03BFBC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B97DD-AFB4-456F-A9BA-7F4895381FAE}" type="datetime1">
              <a:rPr lang="zh-CN" altLang="en-US" smtClean="0"/>
              <a:t>2024/11/11</a:t>
            </a:fld>
            <a:endParaRPr lang="en-SG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589D5EB-9BA1-FE67-0999-22FA3E2FE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74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343216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3460D-DCB0-710B-88B1-CAE47ED2D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DE26FBC5-1D48-A3E0-2B38-8B73719731C2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D3AC59F7-1438-3D3B-7DB0-8C6F3284B6CC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What happens when we increase depth?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增加深度会发生什么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CB0E6B16-51E1-0B0E-8D96-9144B5D62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315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8410693-7D3E-19B6-DB8E-B1E626D08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FBD89D-8E9D-AF56-7711-4C75B4C24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75</a:t>
            </a:fld>
            <a:endParaRPr lang="en-SG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920664-10BF-91E3-E1DE-8976EC6A3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65" y="2202367"/>
            <a:ext cx="8334869" cy="320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601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4B5BE-8583-453D-5D9F-5ED199C04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31E1D82-8A96-FBD2-1AA0-0B313CDE9F1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3A709E62-B3EA-06DC-E800-D5DFC72B105C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Two approaches to picking simpler trees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选择更简单树的两种方法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448281BE-2C73-82C7-E08E-5BA530540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315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98FAFC-76A9-9DF6-2CA4-0D983D557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94A5B0-EDC5-BA26-C442-BAB2A122E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76</a:t>
            </a:fld>
            <a:endParaRPr lang="en-SG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7F9463-F1BC-3579-EF75-9C2FEF586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85" y="1882105"/>
            <a:ext cx="8436429" cy="10580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7BC0346-9337-83D2-9D81-216DE0B96C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57" y="3294723"/>
            <a:ext cx="8300357" cy="108510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21EEB28-BEAF-89FD-57B2-2E63A73B373F}"/>
              </a:ext>
            </a:extLst>
          </p:cNvPr>
          <p:cNvSpPr txBox="1"/>
          <p:nvPr/>
        </p:nvSpPr>
        <p:spPr>
          <a:xfrm>
            <a:off x="747057" y="2940186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早停：在树太复杂</a:t>
            </a:r>
            <a:r>
              <a:rPr lang="zh-CN" altLang="en-US" b="1" dirty="0"/>
              <a:t>之前</a:t>
            </a:r>
            <a:r>
              <a:rPr lang="zh-CN" altLang="en-US" dirty="0"/>
              <a:t>停止学习算法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F47234A-30BB-F988-403B-E28F2803EFCA}"/>
              </a:ext>
            </a:extLst>
          </p:cNvPr>
          <p:cNvSpPr txBox="1"/>
          <p:nvPr/>
        </p:nvSpPr>
        <p:spPr>
          <a:xfrm>
            <a:off x="747057" y="4143051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剪枝：在学习算法结束</a:t>
            </a:r>
            <a:r>
              <a:rPr lang="zh-CN" altLang="en-US" b="1" dirty="0"/>
              <a:t>之后</a:t>
            </a:r>
            <a:r>
              <a:rPr lang="zh-CN" altLang="en-US" dirty="0"/>
              <a:t>简化决策树</a:t>
            </a:r>
          </a:p>
        </p:txBody>
      </p:sp>
    </p:spTree>
    <p:extLst>
      <p:ext uri="{BB962C8B-B14F-4D97-AF65-F5344CB8AC3E}">
        <p14:creationId xmlns:p14="http://schemas.microsoft.com/office/powerpoint/2010/main" val="15652621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1BD91-E6E9-5C05-DD7C-81A67A834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0ED5D9DD-61C2-F05C-8299-978A6FB93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1" y="2222726"/>
            <a:ext cx="8643257" cy="3085809"/>
          </a:xfrm>
          <a:prstGeom prst="rect">
            <a:avLst/>
          </a:prstGeom>
        </p:spPr>
      </p:pic>
      <p:sp>
        <p:nvSpPr>
          <p:cNvPr id="17" name="矩形 2">
            <a:extLst>
              <a:ext uri="{FF2B5EF4-FFF2-40B4-BE49-F238E27FC236}">
                <a16:creationId xmlns:a16="http://schemas.microsoft.com/office/drawing/2014/main" id="{0048D331-EA13-2765-94B3-4AE33BD267F3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ADCC7B50-6894-DDF4-7ABB-92FF29E2A3A2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Technique 1: Early stopping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技巧</a:t>
            </a:r>
            <a:r>
              <a:rPr lang="en-US" altLang="zh-CN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1</a:t>
            </a:r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：早停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936E89AB-D1AB-6663-CF01-803242C9A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315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DB53726-931E-71DB-417D-7F8E4C727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1CE71C-52FC-6F7C-BF4C-B1105653B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77</a:t>
            </a:fld>
            <a:endParaRPr lang="en-SG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B5765E0-AEC9-6488-6710-890149A08414}"/>
              </a:ext>
            </a:extLst>
          </p:cNvPr>
          <p:cNvSpPr txBox="1"/>
          <p:nvPr/>
        </p:nvSpPr>
        <p:spPr>
          <a:xfrm>
            <a:off x="3124200" y="4653644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之后会详细分析其优势和劣势</a:t>
            </a:r>
          </a:p>
        </p:txBody>
      </p:sp>
    </p:spTree>
    <p:extLst>
      <p:ext uri="{BB962C8B-B14F-4D97-AF65-F5344CB8AC3E}">
        <p14:creationId xmlns:p14="http://schemas.microsoft.com/office/powerpoint/2010/main" val="42565132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64499-B427-EE53-B48B-D4CA28EC8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F737320C-8CEB-D133-A518-0EBD1504907D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B5BE09B6-3B21-CF6C-E98F-8D546A06D681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Challenge with early stopping condition 1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早停条件</a:t>
            </a:r>
            <a:r>
              <a:rPr lang="en-US" altLang="zh-CN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1</a:t>
            </a:r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的挑战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86CDFFD7-9821-E5ED-D8E6-EA8B7E349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315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49E49DC-12A2-B2ED-6DEC-3B8B05424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48D967-CDA0-614E-1C13-A33212653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78</a:t>
            </a:fld>
            <a:endParaRPr lang="en-SG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4DB8F4F-3CE1-13E3-420F-6495E3986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091" y="1671355"/>
            <a:ext cx="8131818" cy="435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103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E7815-FF45-442A-4975-BB8604C29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C78C3ADC-3F0D-75B3-0C3C-B58AAFD99395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C6731D1A-EE1F-869C-3851-6CB0095DB3B3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Early stopping condition 2: Pros and Cons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早停条件</a:t>
            </a:r>
            <a:r>
              <a:rPr lang="en-US" altLang="zh-CN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2</a:t>
            </a:r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：优势和劣势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D15A7B4D-65F5-2E76-E6C0-F0DBDBCEE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315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F20500A-F6C0-4C8A-3D2E-320F9CC35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6EDB80-7D0A-3F46-EAE3-CFACBFA61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79</a:t>
            </a:fld>
            <a:endParaRPr lang="en-SG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38558A-3A1E-DD5D-3788-3607197BC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7" y="1868822"/>
            <a:ext cx="8621486" cy="342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67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74BD3-0C1E-ABA0-3197-FDC51B378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BF01679-1B09-9898-DBA3-6D1E95812673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4B7832AF-D233-6066-4205-D1C5F637CFEB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Personal information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个人信息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0336C2BB-A707-7667-F8B2-41FA665A8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1C0B540-FDD2-91C6-7C41-1AD129D5E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C932DA-5463-A101-6C28-AEE2B538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8</a:t>
            </a:fld>
            <a:endParaRPr lang="en-SG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8EF4270-F06E-FEF9-E76F-10BE52F2A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59" y="1635114"/>
            <a:ext cx="8624268" cy="453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264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CF9F0-D177-B47F-686A-3EBA9C4D9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D51D14BB-F577-0334-A86D-FA75AE02CFE3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878A54F0-B648-7099-BB52-2715D4E6E3FF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Two approaches to picking simpler trees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选择更简单树的两种方法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91B410F4-FDC3-9EBE-E23A-DCB089E4B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315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FD992BA-F5B2-1F24-EFB0-0B10B9C02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65D6BB-442C-4A21-FFC4-0BBAB3663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80</a:t>
            </a:fld>
            <a:endParaRPr lang="en-SG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DF5CEE1-9324-6EB5-5CB5-C4EBFED7D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29" y="1836892"/>
            <a:ext cx="8256814" cy="80793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11BD953-E121-0028-7431-18A256D5F8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907" y="3387257"/>
            <a:ext cx="8126186" cy="165979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1ED9F20-E245-368B-B744-BB4978B0BBCB}"/>
              </a:ext>
            </a:extLst>
          </p:cNvPr>
          <p:cNvSpPr txBox="1"/>
          <p:nvPr/>
        </p:nvSpPr>
        <p:spPr>
          <a:xfrm>
            <a:off x="747057" y="2727496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早停：在树太复杂</a:t>
            </a:r>
            <a:r>
              <a:rPr lang="zh-CN" altLang="en-US" b="1" dirty="0"/>
              <a:t>之前</a:t>
            </a:r>
            <a:r>
              <a:rPr lang="zh-CN" altLang="en-US" dirty="0"/>
              <a:t>停止学习算法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A4E472-D86C-B1DA-D721-4FA958E8028A}"/>
              </a:ext>
            </a:extLst>
          </p:cNvPr>
          <p:cNvSpPr txBox="1"/>
          <p:nvPr/>
        </p:nvSpPr>
        <p:spPr>
          <a:xfrm>
            <a:off x="747057" y="5147704"/>
            <a:ext cx="5996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剪枝：在学习算法结束</a:t>
            </a:r>
            <a:r>
              <a:rPr lang="zh-CN" altLang="en-US" b="1" dirty="0"/>
              <a:t>之后</a:t>
            </a:r>
            <a:r>
              <a:rPr lang="zh-CN" altLang="en-US" dirty="0"/>
              <a:t>简化决策树（对早停补充）</a:t>
            </a:r>
          </a:p>
        </p:txBody>
      </p:sp>
    </p:spTree>
    <p:extLst>
      <p:ext uri="{BB962C8B-B14F-4D97-AF65-F5344CB8AC3E}">
        <p14:creationId xmlns:p14="http://schemas.microsoft.com/office/powerpoint/2010/main" val="11943843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0278B-D6B5-B0C6-7F2B-FE5F16F6D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98F6A952-AFDE-6855-5DD7-BA2CC8B4A063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F64D1901-4255-34D0-AFED-7A1B3ACD7CF6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Pruning: Intuition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剪枝的直觉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BE9995D4-3C7C-C40E-2DD4-E732069DD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315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4143EE-0400-2337-DB73-EC7EBBFC9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B5D7B5-3695-69DD-64AE-AE9FA4614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81</a:t>
            </a:fld>
            <a:endParaRPr lang="en-SG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E40ADE-2D63-AE61-1CDE-ACE7E6B76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583871"/>
            <a:ext cx="7770610" cy="429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006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DB917-5D54-6A36-5676-9CB5CF232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A247A1D1-F505-A33E-1D27-D418A0FB0144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679F268F-4728-688B-B150-D87DE9F6BF50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Pruning motivation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剪枝的动机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198503B6-E4A6-B6FD-DD6A-BC9044FC9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315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D622825-F608-78DB-BD7B-4FA931E44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C55F76-6390-CD7B-9136-1FEC2F032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82</a:t>
            </a:fld>
            <a:endParaRPr lang="en-SG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C2C918D-E9E1-217E-FECE-0452E4B91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404" y="1474615"/>
            <a:ext cx="7241463" cy="453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353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1582C-0DEB-B561-BB4C-84764BB14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2BE5DA94-DF63-467F-88FE-92B202B5E4DE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E24A1964-5BD6-E5D6-3B2B-FFC5BFE5C232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Scoring trees: Desired total quality format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为树评分：期望的总质量形式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AAB2F389-CAF8-89CB-F11A-7FC05A5FD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315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CC0FF7A-C398-8A9D-7814-3BC902CF5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A04453-7D54-23BC-6157-FCC198134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83</a:t>
            </a:fld>
            <a:endParaRPr lang="en-SG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3F60A1-172E-4A51-5CB1-FCF64B3501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35" y="1656500"/>
            <a:ext cx="7022202" cy="450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190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CA18F-E700-8C11-75E3-FCE2F029B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5F79CFC9-9F4D-5D64-E627-32A514DA586C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32ACC0CE-950B-32FF-A48C-17301881CD93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Simple measure of complexity of tree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树复杂度的简单测量方法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A9504D1D-61BA-289A-4041-3E1856B75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315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2FE865-F515-ABCF-E98C-DD99345BA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B966F8-EC04-C496-3302-DF671FC79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84</a:t>
            </a:fld>
            <a:endParaRPr lang="en-SG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A6E9B4A-FAF0-3799-4BFD-57C260AF8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93" y="2088778"/>
            <a:ext cx="7519886" cy="341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4298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2A02E-A4AF-D5A0-8723-DA56312E6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BDF28A5F-C790-8E69-CE38-F0587E5E9D42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2935B51F-14A3-19F4-B97A-A87F2CDBDA6A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Balance simplicity &amp; predictive power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平衡简单性和预测能力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B4954698-96B1-C28D-BC01-361E4A5BC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315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740B5DC-DE56-0FB8-C35C-259F9EEEE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F9D254-8662-D4F1-59F7-3ED526B12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85</a:t>
            </a:fld>
            <a:endParaRPr lang="en-SG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728C0A-B23B-D53F-5F1B-FB5E8E04A3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49" y="1953986"/>
            <a:ext cx="7767301" cy="375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3090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3C749-7F75-CEC3-70D9-FB45DB0DD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B62F16BB-6186-006B-B170-1067FD5D13D9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2B4E118E-43AB-6B59-18C6-35A39CE06B61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Balancing fit and complexity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平衡拟合能力和复杂度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776E0603-1496-8148-B26E-BD2737FB1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315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E3F9AEA-4835-7093-3E19-6ABFC6724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78FF90-F02B-77A3-A8C4-3C30C158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86</a:t>
            </a:fld>
            <a:endParaRPr lang="en-SG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2A521BA-3143-FABB-D5EE-892C10355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493" y="1866982"/>
            <a:ext cx="4819285" cy="116520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80725E7-F89B-5938-8566-F3BA4DCDEE4A}"/>
              </a:ext>
            </a:extLst>
          </p:cNvPr>
          <p:cNvSpPr txBox="1"/>
          <p:nvPr/>
        </p:nvSpPr>
        <p:spPr>
          <a:xfrm>
            <a:off x="506186" y="3510642"/>
            <a:ext cx="77288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If λ=0:</a:t>
            </a:r>
            <a:r>
              <a:rPr lang="zh-CN" altLang="en-US" sz="2800" dirty="0"/>
              <a:t> 标准的决策树学习</a:t>
            </a:r>
            <a:endParaRPr lang="en-US" altLang="zh-CN" sz="2800" dirty="0"/>
          </a:p>
          <a:p>
            <a:r>
              <a:rPr lang="en-US" altLang="zh-CN" sz="2800" dirty="0"/>
              <a:t>If λ=</a:t>
            </a:r>
            <a:r>
              <a:rPr lang="zh-CN" altLang="en-US" sz="2800" dirty="0"/>
              <a:t>∞</a:t>
            </a:r>
            <a:r>
              <a:rPr lang="en-US" altLang="zh-CN" sz="2800" dirty="0"/>
              <a:t>: y=</a:t>
            </a:r>
            <a:r>
              <a:rPr lang="zh-CN" altLang="en-US" sz="2800" dirty="0"/>
              <a:t>所有训练数据中的众数（只有根节点）</a:t>
            </a:r>
            <a:r>
              <a:rPr lang="en-US" altLang="zh-CN" sz="2800" dirty="0"/>
              <a:t>If λ in between: </a:t>
            </a:r>
            <a:r>
              <a:rPr lang="zh-CN" altLang="en-US" sz="2800" dirty="0"/>
              <a:t>平衡拟合能力和复杂度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1371954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A2E39-6205-6FBA-0AE0-476AE1FA6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BF92AAAE-5412-A480-E522-64E0A88A6240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DA0338DF-A772-AA1F-D62E-6F2F35416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315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D9CF354-8CD7-02C9-57E0-14B04F723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F123D5-8144-BF77-99E5-AEB034E01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87</a:t>
            </a:fld>
            <a:endParaRPr lang="en-SG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91AF5C-B26D-BAC1-B770-0BAE997F6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55057"/>
            <a:ext cx="91440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427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CE87B-F862-FE16-E13C-0AF6BEAD2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D1A0C60B-1190-E37C-FD8B-3BD58B7C0AE0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D5B14294-5ED1-9FF8-8C97-1618F378F9E5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Step 1: Consider a split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第</a:t>
            </a:r>
            <a:r>
              <a:rPr lang="en-US" altLang="zh-CN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1</a:t>
            </a:r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步：考虑一个分裂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E04EBED9-0C7D-7847-A733-DC200C826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315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5F660C4-60DD-8A6A-A2A9-9000C6CCE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DC37E8-8906-71D9-A79F-84D27834D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88</a:t>
            </a:fld>
            <a:endParaRPr lang="en-SG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35CD80-D724-F6C3-313C-8DDA988D6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007" y="1700435"/>
            <a:ext cx="7500257" cy="432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945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ABA4A-BB54-B0CC-4A72-898031088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5680563A-E841-4A19-9B45-C5D03671462D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6FB26A7B-0E8A-5B8C-E7AC-27111A3C084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Step 2: Compute total cost C(T) of split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第</a:t>
            </a:r>
            <a:r>
              <a:rPr lang="en-US" altLang="zh-CN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2</a:t>
            </a:r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步：计算分裂的总代价</a:t>
            </a:r>
            <a:r>
              <a:rPr lang="en-US" altLang="zh-CN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C(T)</a:t>
            </a:r>
            <a:endParaRPr lang="zh-CN" altLang="en-US" sz="2800" b="1" dirty="0">
              <a:solidFill>
                <a:schemeClr val="accent4"/>
              </a:solidFill>
              <a:latin typeface="+mn-lt"/>
              <a:ea typeface="华文中宋" panose="02010600040101010101" pitchFamily="2" charset="-122"/>
              <a:cs typeface="+mn-cs"/>
            </a:endParaRP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736AC35D-C5D2-326A-2C90-888F0A968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315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BC1B410-2776-51BA-6155-19439F790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770B30-55BE-CCC9-77C4-C4ADEAD9B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89</a:t>
            </a:fld>
            <a:endParaRPr lang="en-SG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32E2CC-8E51-2490-354C-2383958CFB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15" y="2078860"/>
            <a:ext cx="8551201" cy="3661691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B0FB5144-3366-B926-19C9-D018D069DC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31928"/>
              </p:ext>
            </p:extLst>
          </p:nvPr>
        </p:nvGraphicFramePr>
        <p:xfrm>
          <a:off x="4789714" y="2356757"/>
          <a:ext cx="396240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1567101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5180882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654386837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773874576"/>
                    </a:ext>
                  </a:extLst>
                </a:gridCol>
              </a:tblGrid>
              <a:tr h="14042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Tree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Error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#Leaves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Total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1929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0.25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0.43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8102844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5F4458FA-5D8F-1D7D-90C1-4013C3A9D651}"/>
              </a:ext>
            </a:extLst>
          </p:cNvPr>
          <p:cNvSpPr txBox="1"/>
          <p:nvPr/>
        </p:nvSpPr>
        <p:spPr>
          <a:xfrm>
            <a:off x="6342289" y="1932294"/>
            <a:ext cx="857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λ=0.03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6730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B42AB-2921-9DDA-2C3A-52BBB63D3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73B4465B-583E-FDB7-C0F2-272AD7B5ABCE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F368748D-C316-894B-7FC7-10962A0E36B6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Intelligent application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智能申请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51DF657E-84A3-D2A5-0177-504EDFBF0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0977F3-863D-7A5B-6D6D-1F7FE254B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1DD9A8-510E-58A5-DC35-864510FA7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9</a:t>
            </a:fld>
            <a:endParaRPr lang="en-SG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35711C-E99C-896C-98F6-262C12D5B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291723"/>
            <a:ext cx="8839200" cy="327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78622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ED7E8-7728-D23C-846F-44F42AD5C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797C1DC-B631-395C-D5B1-3844A8D2A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28" y="2440814"/>
            <a:ext cx="8398907" cy="3608705"/>
          </a:xfrm>
          <a:prstGeom prst="rect">
            <a:avLst/>
          </a:prstGeom>
        </p:spPr>
      </p:pic>
      <p:sp>
        <p:nvSpPr>
          <p:cNvPr id="17" name="矩形 2">
            <a:extLst>
              <a:ext uri="{FF2B5EF4-FFF2-40B4-BE49-F238E27FC236}">
                <a16:creationId xmlns:a16="http://schemas.microsoft.com/office/drawing/2014/main" id="{A8F86766-AD7C-DB9A-6671-34344D248D19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852D8BD5-528A-3775-2E02-53153233FA30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Step 3: “Undo” the splits on </a:t>
            </a:r>
            <a:r>
              <a:rPr lang="en-US" altLang="zh-CN" sz="2800" b="1" dirty="0" err="1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T_smaller</a:t>
            </a:r>
            <a:endParaRPr lang="en-US" altLang="zh-CN" sz="2800" b="1" dirty="0">
              <a:solidFill>
                <a:schemeClr val="bg1"/>
              </a:solidFill>
              <a:latin typeface="+mn-lt"/>
              <a:ea typeface="华文中宋" panose="02010600040101010101" pitchFamily="2" charset="-122"/>
              <a:cs typeface="+mn-cs"/>
            </a:endParaRP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第</a:t>
            </a:r>
            <a:r>
              <a:rPr lang="en-US" altLang="zh-CN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3</a:t>
            </a:r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步：撤销分裂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D484864E-44ED-8A9A-CC74-1E95C7983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315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701312-C448-4852-F3DA-7C38CE354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F61271-300C-9A89-BAFE-FEC3DC366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90</a:t>
            </a:fld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A7BFB8F5-F742-00FB-4ADC-BFB79C9219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8321624"/>
                  </p:ext>
                </p:extLst>
              </p:nvPr>
            </p:nvGraphicFramePr>
            <p:xfrm>
              <a:off x="4789714" y="2356757"/>
              <a:ext cx="3962400" cy="1107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0600">
                      <a:extLst>
                        <a:ext uri="{9D8B030D-6E8A-4147-A177-3AD203B41FA5}">
                          <a16:colId xmlns:a16="http://schemas.microsoft.com/office/drawing/2014/main" val="315671012"/>
                        </a:ext>
                      </a:extLst>
                    </a:gridCol>
                    <a:gridCol w="990600">
                      <a:extLst>
                        <a:ext uri="{9D8B030D-6E8A-4147-A177-3AD203B41FA5}">
                          <a16:colId xmlns:a16="http://schemas.microsoft.com/office/drawing/2014/main" val="51808822"/>
                        </a:ext>
                      </a:extLst>
                    </a:gridCol>
                    <a:gridCol w="990600">
                      <a:extLst>
                        <a:ext uri="{9D8B030D-6E8A-4147-A177-3AD203B41FA5}">
                          <a16:colId xmlns:a16="http://schemas.microsoft.com/office/drawing/2014/main" val="2654386837"/>
                        </a:ext>
                      </a:extLst>
                    </a:gridCol>
                    <a:gridCol w="990600">
                      <a:extLst>
                        <a:ext uri="{9D8B030D-6E8A-4147-A177-3AD203B41FA5}">
                          <a16:colId xmlns:a16="http://schemas.microsoft.com/office/drawing/2014/main" val="1773874576"/>
                        </a:ext>
                      </a:extLst>
                    </a:gridCol>
                  </a:tblGrid>
                  <a:tr h="1404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Tree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Error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#Leaves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Total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01929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T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0.25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0.43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381028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𝑚𝑎𝑙𝑙𝑒𝑟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0.26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0.41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051369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A7BFB8F5-F742-00FB-4ADC-BFB79C9219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8321624"/>
                  </p:ext>
                </p:extLst>
              </p:nvPr>
            </p:nvGraphicFramePr>
            <p:xfrm>
              <a:off x="4789714" y="2356757"/>
              <a:ext cx="3962400" cy="1107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0600">
                      <a:extLst>
                        <a:ext uri="{9D8B030D-6E8A-4147-A177-3AD203B41FA5}">
                          <a16:colId xmlns:a16="http://schemas.microsoft.com/office/drawing/2014/main" val="315671012"/>
                        </a:ext>
                      </a:extLst>
                    </a:gridCol>
                    <a:gridCol w="990600">
                      <a:extLst>
                        <a:ext uri="{9D8B030D-6E8A-4147-A177-3AD203B41FA5}">
                          <a16:colId xmlns:a16="http://schemas.microsoft.com/office/drawing/2014/main" val="51808822"/>
                        </a:ext>
                      </a:extLst>
                    </a:gridCol>
                    <a:gridCol w="990600">
                      <a:extLst>
                        <a:ext uri="{9D8B030D-6E8A-4147-A177-3AD203B41FA5}">
                          <a16:colId xmlns:a16="http://schemas.microsoft.com/office/drawing/2014/main" val="2654386837"/>
                        </a:ext>
                      </a:extLst>
                    </a:gridCol>
                    <a:gridCol w="990600">
                      <a:extLst>
                        <a:ext uri="{9D8B030D-6E8A-4147-A177-3AD203B41FA5}">
                          <a16:colId xmlns:a16="http://schemas.microsoft.com/office/drawing/2014/main" val="177387457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Tree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Error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#Leaves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Total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01929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T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0.25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0.43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381028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613" t="-208197" r="-30184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0.26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0.41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0513692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2E6EC9E6-23C2-E311-B29F-10BDD02AD3DD}"/>
              </a:ext>
            </a:extLst>
          </p:cNvPr>
          <p:cNvSpPr txBox="1"/>
          <p:nvPr/>
        </p:nvSpPr>
        <p:spPr>
          <a:xfrm>
            <a:off x="6342289" y="1932294"/>
            <a:ext cx="857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λ=0.03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60691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9D391-0C5C-0AF9-AEEA-B6F11F951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54E9033-C265-4CEA-E6F1-0179CD9430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78" y="1668542"/>
            <a:ext cx="8692243" cy="3941313"/>
          </a:xfrm>
          <a:prstGeom prst="rect">
            <a:avLst/>
          </a:prstGeom>
        </p:spPr>
      </p:pic>
      <p:sp>
        <p:nvSpPr>
          <p:cNvPr id="17" name="矩形 2">
            <a:extLst>
              <a:ext uri="{FF2B5EF4-FFF2-40B4-BE49-F238E27FC236}">
                <a16:creationId xmlns:a16="http://schemas.microsoft.com/office/drawing/2014/main" id="{A1148402-4372-7459-C150-4A71FD9CD68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E33F2A3B-9B35-4453-75FE-104315EB60DF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Prune if total cost is lower: C(</a:t>
            </a:r>
            <a:r>
              <a:rPr lang="en-US" altLang="zh-CN" sz="2800" b="1" dirty="0" err="1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T_smaller</a:t>
            </a:r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) ≤ C(T)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总代价更低就剪枝</a:t>
            </a:r>
            <a:r>
              <a:rPr lang="en-US" altLang="zh-CN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: C(</a:t>
            </a:r>
            <a:r>
              <a:rPr lang="en-US" altLang="zh-CN" sz="2800" b="1" dirty="0" err="1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T_smaller</a:t>
            </a:r>
            <a:r>
              <a:rPr lang="en-US" altLang="zh-CN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) ≤ C(T)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09824E60-7EC9-7C12-A9AD-BA96E8657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315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0B3535-941D-5629-16F2-D903545F0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578EA0-896B-4CE7-4B8E-2F853018D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91</a:t>
            </a:fld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BCE5DE6A-2828-A41D-2BFF-EFD9775F7C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2543989"/>
                  </p:ext>
                </p:extLst>
              </p:nvPr>
            </p:nvGraphicFramePr>
            <p:xfrm>
              <a:off x="5181600" y="2737757"/>
              <a:ext cx="3962400" cy="1107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0600">
                      <a:extLst>
                        <a:ext uri="{9D8B030D-6E8A-4147-A177-3AD203B41FA5}">
                          <a16:colId xmlns:a16="http://schemas.microsoft.com/office/drawing/2014/main" val="315671012"/>
                        </a:ext>
                      </a:extLst>
                    </a:gridCol>
                    <a:gridCol w="990600">
                      <a:extLst>
                        <a:ext uri="{9D8B030D-6E8A-4147-A177-3AD203B41FA5}">
                          <a16:colId xmlns:a16="http://schemas.microsoft.com/office/drawing/2014/main" val="51808822"/>
                        </a:ext>
                      </a:extLst>
                    </a:gridCol>
                    <a:gridCol w="990600">
                      <a:extLst>
                        <a:ext uri="{9D8B030D-6E8A-4147-A177-3AD203B41FA5}">
                          <a16:colId xmlns:a16="http://schemas.microsoft.com/office/drawing/2014/main" val="2654386837"/>
                        </a:ext>
                      </a:extLst>
                    </a:gridCol>
                    <a:gridCol w="990600">
                      <a:extLst>
                        <a:ext uri="{9D8B030D-6E8A-4147-A177-3AD203B41FA5}">
                          <a16:colId xmlns:a16="http://schemas.microsoft.com/office/drawing/2014/main" val="1773874576"/>
                        </a:ext>
                      </a:extLst>
                    </a:gridCol>
                  </a:tblGrid>
                  <a:tr h="1404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Tree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Error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#Leaves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Total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01929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T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0.25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0.43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381028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𝑚𝑎𝑙𝑙𝑒𝑟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0.26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0.41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051369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BCE5DE6A-2828-A41D-2BFF-EFD9775F7C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2543989"/>
                  </p:ext>
                </p:extLst>
              </p:nvPr>
            </p:nvGraphicFramePr>
            <p:xfrm>
              <a:off x="5181600" y="2737757"/>
              <a:ext cx="3962400" cy="1107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0600">
                      <a:extLst>
                        <a:ext uri="{9D8B030D-6E8A-4147-A177-3AD203B41FA5}">
                          <a16:colId xmlns:a16="http://schemas.microsoft.com/office/drawing/2014/main" val="315671012"/>
                        </a:ext>
                      </a:extLst>
                    </a:gridCol>
                    <a:gridCol w="990600">
                      <a:extLst>
                        <a:ext uri="{9D8B030D-6E8A-4147-A177-3AD203B41FA5}">
                          <a16:colId xmlns:a16="http://schemas.microsoft.com/office/drawing/2014/main" val="51808822"/>
                        </a:ext>
                      </a:extLst>
                    </a:gridCol>
                    <a:gridCol w="990600">
                      <a:extLst>
                        <a:ext uri="{9D8B030D-6E8A-4147-A177-3AD203B41FA5}">
                          <a16:colId xmlns:a16="http://schemas.microsoft.com/office/drawing/2014/main" val="2654386837"/>
                        </a:ext>
                      </a:extLst>
                    </a:gridCol>
                    <a:gridCol w="990600">
                      <a:extLst>
                        <a:ext uri="{9D8B030D-6E8A-4147-A177-3AD203B41FA5}">
                          <a16:colId xmlns:a16="http://schemas.microsoft.com/office/drawing/2014/main" val="177387457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Tree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Error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#Leaves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Total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01929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T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0.25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0.43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381028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227" t="-206557" r="-30184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0.26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0.41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0513692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7280DD83-2A89-83F4-7297-2E30012A2873}"/>
              </a:ext>
            </a:extLst>
          </p:cNvPr>
          <p:cNvSpPr txBox="1"/>
          <p:nvPr/>
        </p:nvSpPr>
        <p:spPr>
          <a:xfrm>
            <a:off x="6794046" y="2411265"/>
            <a:ext cx="857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λ=0.03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378822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CFB46-629B-360E-37B0-3478938FC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0E2766DE-6304-5AC3-5B1F-D2D97D668AD5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4A96C766-7A5B-FCB5-DACA-0C39FE9E2911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Step 5: Repeat Steps 1-4 for every split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第</a:t>
            </a:r>
            <a:r>
              <a:rPr lang="en-US" altLang="zh-CN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5</a:t>
            </a:r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步：对于每一个分裂重复</a:t>
            </a:r>
            <a:r>
              <a:rPr lang="en-US" altLang="zh-CN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1-4</a:t>
            </a:r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步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FCF2B414-6590-80EB-68D5-21128770C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315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BA3D0F-135D-6CFF-10F9-FA6C00998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F2F1FB-E113-6877-D1FC-DA893B5FE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92</a:t>
            </a:fld>
            <a:endParaRPr lang="en-SG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3A77AEF-7120-E246-8FE3-B046A2F39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621" y="2079610"/>
            <a:ext cx="8665029" cy="323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5498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78938-BF22-D197-88EE-8F9C20020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E0BD9AB5-BCEF-E873-138E-A638E7FD4EA2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03118C1E-BD22-5870-B119-CD6FBBA66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315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14B288C-E550-98B9-F116-DA2F569DA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3E5E27-819E-CEED-A28F-C268E94A9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93</a:t>
            </a:fld>
            <a:endParaRPr lang="en-SG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752A302-E205-3CE2-7636-3D7D30FDDF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1732"/>
            <a:ext cx="9144000" cy="467627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447697C-A20A-905E-DC39-7AC10E98E9A5}"/>
              </a:ext>
            </a:extLst>
          </p:cNvPr>
          <p:cNvSpPr txBox="1"/>
          <p:nvPr/>
        </p:nvSpPr>
        <p:spPr>
          <a:xfrm>
            <a:off x="386443" y="3886200"/>
            <a:ext cx="7652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调节超参数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/>
              <a:t>验证集上的验证错误率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/>
              <a:t>交叉验证</a:t>
            </a:r>
            <a:r>
              <a:rPr lang="en-US" altLang="zh-CN" dirty="0"/>
              <a:t>(cross validation)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78216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2B29F-E73B-6EC1-1D95-739BBEF62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9095A3DE-FE69-70AE-D2D6-B7A149710461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0136AA88-5EAB-E126-9A2B-7BAF1B500B18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Extension: Random Forest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衍生算法：随机森林概述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CD18CB75-98CD-4B0C-7185-50EC773FD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315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85122B-2AAD-52A7-9B42-3205A0536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EC3AFF-1F1B-7E4D-6385-A8C5B6B70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94</a:t>
            </a:fld>
            <a:endParaRPr lang="en-SG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5FD2D03B-72BE-6400-2515-B9EA491E2F6D}"/>
              </a:ext>
            </a:extLst>
          </p:cNvPr>
          <p:cNvSpPr/>
          <p:nvPr/>
        </p:nvSpPr>
        <p:spPr>
          <a:xfrm>
            <a:off x="-207311" y="1479431"/>
            <a:ext cx="8517974" cy="4346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决策树简单可行，但单一决策树往往效果有限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然而，决策树的拓展方法“</a:t>
            </a:r>
            <a:r>
              <a:rPr lang="zh-CN" altLang="en-US" sz="2000" b="1" u="sng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随机森林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”，却往往取得比深度学习更好的效果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两个基本概念：“</a:t>
            </a:r>
            <a:r>
              <a:rPr lang="zh-CN" altLang="en-US" sz="2000" u="sng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随机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”与“</a:t>
            </a:r>
            <a:r>
              <a:rPr lang="zh-CN" altLang="en-US" sz="2000" u="sng" dirty="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森林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”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  <a:p>
            <a:pPr marL="1714500" lvl="3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000" u="sng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随机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：每棵决策树的生成依赖于有放回随机采样与随机特征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2171700" lvl="4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每棵树的样本和特征不尽相同，避免过拟合问题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714500" lvl="3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000" u="sng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森林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：最终的分类结果取决于多棵决策树集成学习的结果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2171700" lvl="4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只有多数决策树出错时才会分类错误，结果相对稳定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787328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7B01D-333C-A342-4847-D6F33F32C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92B9123C-FDD8-8B2F-603C-E16F8CF6A125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515D153A-5D70-B880-34EF-F9D19DF00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315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35E1DA1-29FF-337C-CDA4-4DA3A5F7E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D6CADA-D1C8-ABCE-E58B-545DE3F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95</a:t>
            </a:fld>
            <a:endParaRPr lang="en-SG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AE679CA-A8C0-0508-2D5C-09045CA5C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727" y="1489483"/>
            <a:ext cx="9144000" cy="474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0718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24796-B92B-2D4C-E394-AF228E1F6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86B3048-0B45-35A1-9A84-F92C3BC5EA3C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CA500D3D-6EA0-8E77-6F9E-142E359872F1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What you can do now…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总结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69F1CB33-3A92-E7E0-EE4D-9B3EA1DD4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315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A6BF16-8AE2-C796-7B3F-5E8C7FDA8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2024/11/11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D6A730-755A-AE69-D77D-61379D00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96</a:t>
            </a:fld>
            <a:endParaRPr lang="en-SG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AE1725-877D-69C3-2C6A-809ABF4AA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28" y="1857682"/>
            <a:ext cx="8654143" cy="364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519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30871</TotalTime>
  <Words>1641</Words>
  <Application>Microsoft Office PowerPoint</Application>
  <PresentationFormat>全屏显示(4:3)</PresentationFormat>
  <Paragraphs>562</Paragraphs>
  <Slides>96</Slides>
  <Notes>96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96</vt:i4>
      </vt:variant>
    </vt:vector>
  </HeadingPairs>
  <TitlesOfParts>
    <vt:vector size="107" baseType="lpstr">
      <vt:lpstr>FangSong</vt:lpstr>
      <vt:lpstr>华文中宋</vt:lpstr>
      <vt:lpstr>华文中宋</vt:lpstr>
      <vt:lpstr>微软雅黑</vt:lpstr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Fuli Feng</dc:creator>
  <cp:lastModifiedBy>向南 何</cp:lastModifiedBy>
  <cp:revision>7107</cp:revision>
  <cp:lastPrinted>2022-05-27T23:07:52Z</cp:lastPrinted>
  <dcterms:created xsi:type="dcterms:W3CDTF">2017-10-11T02:07:13Z</dcterms:created>
  <dcterms:modified xsi:type="dcterms:W3CDTF">2024-11-11T07:18:39Z</dcterms:modified>
</cp:coreProperties>
</file>